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</p:sldIdLst>
  <p:sldSz cy="5143500" cx="9144000"/>
  <p:notesSz cx="6858000" cy="9144000"/>
  <p:embeddedFontLst>
    <p:embeddedFont>
      <p:font typeface="Architects Daughter"/>
      <p:regular r:id="rId66"/>
    </p:embeddedFont>
    <p:embeddedFont>
      <p:font typeface="Roboto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Manuel Neto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0" Type="http://schemas.openxmlformats.org/officeDocument/2006/relationships/font" Target="fonts/Roboto-bold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font" Target="fonts/ArchitectsDaughter-regular.fntdata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font" Target="fonts/Roboto-bold.fntdata"/><Relationship Id="rId23" Type="http://schemas.openxmlformats.org/officeDocument/2006/relationships/slide" Target="slides/slide17.xml"/><Relationship Id="rId67" Type="http://schemas.openxmlformats.org/officeDocument/2006/relationships/font" Target="fonts/Roboto-regular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oboto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0-11-11T21:51:01.323">
    <p:pos x="6000" y="0"/>
    <p:text>ajustar - const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fa7ab8f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fa7ab8f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fa7ab8fcf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fa7ab8fcf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fa7ab8fcf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fa7ab8fcf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9fa7ab8fcf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9fa7ab8fcf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9fa7ab8fcf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9fa7ab8fcf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9fa7ab8fcf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9fa7ab8fcf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9fa7ab8fcf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9fa7ab8fcf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9fa7ab8fcf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9fa7ab8fcf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9fa7ab8fcf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9fa7ab8fcf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9fa7ab8fcf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9fa7ab8fcf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9fa7ab8fcf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9fa7ab8fcf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fa7ab8fc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fa7ab8fc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9fa7ab8fcf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9fa7ab8fcf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9fa7ab8fcf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9fa7ab8fcf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fa7ab8fcf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9fa7ab8fcf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6681e2f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a6681e2f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a6681e2f2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a6681e2f2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a6681e2f2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a6681e2f2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a6681e2f26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a6681e2f26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a6681e2f26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a6681e2f26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6681e2f26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a6681e2f26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a6681e2f26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a6681e2f26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9fa7ab8fcf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9fa7ab8fc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a6681e2f26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a6681e2f26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a6f1f160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a6f1f160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a6f1f160c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a6f1f160c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a6f1f160c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a6f1f160c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a72454759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a72454759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a72454759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a72454759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a72454759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a72454759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a72454759e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a72454759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a72454759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a72454759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a6f1f160c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a6f1f160c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fa7ab8fcf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fa7ab8fc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a6f1f160c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a6f1f160c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a6f1f160c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a6f1f160c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a6f1f160c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a6f1f160c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a6f1f160ca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a6f1f160ca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a6f1f160c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a6f1f160c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a6f1f160ca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a6f1f160ca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a6f1f160ca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a6f1f160ca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9fa7ab8fcf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9fa7ab8fcf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a6f1f160ca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a6f1f160ca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a6f1f160ca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a6f1f160ca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fa7ab8fcf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fa7ab8fcf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a6f1f160ca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a6f1f160ca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a6f1f160ca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a6f1f160ca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a6f1f160ca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a6f1f160ca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a6f1f160ca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a6f1f160ca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a6f1f160ca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a6f1f160ca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a6f1f160ca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a6f1f160ca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a6f1f160ca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a6f1f160ca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72454759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72454759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72454759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72454759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a6f1f160ca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a6f1f160ca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9fa7ab8fcf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9fa7ab8fcf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a39e94bd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a39e94bd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9fa7ab8fcf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9fa7ab8fcf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fa7ab8fcf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fa7ab8fcf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comments" Target="../comments/comment1.xml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18.png"/><Relationship Id="rId7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Relationship Id="rId4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2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.png"/><Relationship Id="rId4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.png"/><Relationship Id="rId4" Type="http://schemas.openxmlformats.org/officeDocument/2006/relationships/image" Target="../media/image3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.png"/><Relationship Id="rId4" Type="http://schemas.openxmlformats.org/officeDocument/2006/relationships/image" Target="../media/image3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.png"/><Relationship Id="rId4" Type="http://schemas.openxmlformats.org/officeDocument/2006/relationships/image" Target="../media/image35.png"/><Relationship Id="rId5" Type="http://schemas.openxmlformats.org/officeDocument/2006/relationships/image" Target="../media/image3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.png"/><Relationship Id="rId4" Type="http://schemas.openxmlformats.org/officeDocument/2006/relationships/image" Target="../media/image3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9.png"/><Relationship Id="rId4" Type="http://schemas.openxmlformats.org/officeDocument/2006/relationships/image" Target="../media/image3.png"/><Relationship Id="rId5" Type="http://schemas.openxmlformats.org/officeDocument/2006/relationships/image" Target="../media/image37.png"/><Relationship Id="rId6" Type="http://schemas.openxmlformats.org/officeDocument/2006/relationships/image" Target="../media/image3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DF49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2157600" y="359425"/>
            <a:ext cx="4828800" cy="44124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785700" y="2727125"/>
            <a:ext cx="7572600" cy="212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700">
                <a:solidFill>
                  <a:srgbClr val="2E2E2C"/>
                </a:solidFill>
              </a:rPr>
              <a:t>Array</a:t>
            </a:r>
            <a:endParaRPr b="1" sz="8700">
              <a:solidFill>
                <a:srgbClr val="2E2E2C"/>
              </a:solidFill>
            </a:endParaRPr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2E2E2C"/>
                </a:solidFill>
              </a:rPr>
              <a:t>(Matriz)</a:t>
            </a:r>
            <a:endParaRPr b="1" sz="4800">
              <a:solidFill>
                <a:srgbClr val="2E2E2C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412" y="850525"/>
            <a:ext cx="2123175" cy="21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0412" y="749675"/>
            <a:ext cx="2123175" cy="212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/>
          <p:nvPr/>
        </p:nvSpPr>
        <p:spPr>
          <a:xfrm rot="1643286">
            <a:off x="2397834" y="3295626"/>
            <a:ext cx="3539882" cy="327798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4E92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8987" y="1193638"/>
            <a:ext cx="1405409" cy="1419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4672" y="1526634"/>
            <a:ext cx="1405409" cy="1419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1559" y="1842703"/>
            <a:ext cx="1405409" cy="1419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7244" y="2175699"/>
            <a:ext cx="1405409" cy="1419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3519" y="2499832"/>
            <a:ext cx="1405409" cy="1419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9203" y="2832829"/>
            <a:ext cx="1405409" cy="141958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2"/>
          <p:cNvSpPr txBox="1"/>
          <p:nvPr/>
        </p:nvSpPr>
        <p:spPr>
          <a:xfrm>
            <a:off x="3016900" y="61800"/>
            <a:ext cx="3109800" cy="9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0"/>
              <a:t>Array</a:t>
            </a:r>
            <a:endParaRPr b="1" sz="6000"/>
          </a:p>
        </p:txBody>
      </p:sp>
      <p:sp>
        <p:nvSpPr>
          <p:cNvPr id="168" name="Google Shape;168;p22"/>
          <p:cNvSpPr/>
          <p:nvPr/>
        </p:nvSpPr>
        <p:spPr>
          <a:xfrm>
            <a:off x="6764625" y="3687975"/>
            <a:ext cx="134400" cy="11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E92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4E92C9"/>
              </a:highlight>
            </a:endParaRPr>
          </a:p>
        </p:txBody>
      </p:sp>
      <p:sp>
        <p:nvSpPr>
          <p:cNvPr id="169" name="Google Shape;169;p22"/>
          <p:cNvSpPr txBox="1"/>
          <p:nvPr/>
        </p:nvSpPr>
        <p:spPr>
          <a:xfrm>
            <a:off x="6899025" y="3544850"/>
            <a:ext cx="9498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Elemento</a:t>
            </a:r>
            <a:endParaRPr/>
          </a:p>
        </p:txBody>
      </p:sp>
      <p:sp>
        <p:nvSpPr>
          <p:cNvPr id="170" name="Google Shape;170;p22"/>
          <p:cNvSpPr txBox="1"/>
          <p:nvPr/>
        </p:nvSpPr>
        <p:spPr>
          <a:xfrm>
            <a:off x="2580275" y="2499825"/>
            <a:ext cx="2439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0</a:t>
            </a:r>
            <a:endParaRPr b="1"/>
          </a:p>
        </p:txBody>
      </p:sp>
      <p:sp>
        <p:nvSpPr>
          <p:cNvPr id="171" name="Google Shape;171;p22"/>
          <p:cNvSpPr txBox="1"/>
          <p:nvPr/>
        </p:nvSpPr>
        <p:spPr>
          <a:xfrm>
            <a:off x="3144500" y="2870750"/>
            <a:ext cx="2439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1</a:t>
            </a:r>
            <a:endParaRPr b="1"/>
          </a:p>
        </p:txBody>
      </p:sp>
      <p:sp>
        <p:nvSpPr>
          <p:cNvPr id="172" name="Google Shape;172;p22"/>
          <p:cNvSpPr txBox="1"/>
          <p:nvPr/>
        </p:nvSpPr>
        <p:spPr>
          <a:xfrm>
            <a:off x="3750775" y="3165025"/>
            <a:ext cx="2439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2</a:t>
            </a:r>
            <a:endParaRPr b="1"/>
          </a:p>
        </p:txBody>
      </p:sp>
      <p:sp>
        <p:nvSpPr>
          <p:cNvPr id="173" name="Google Shape;173;p22"/>
          <p:cNvSpPr txBox="1"/>
          <p:nvPr/>
        </p:nvSpPr>
        <p:spPr>
          <a:xfrm>
            <a:off x="4328100" y="3494850"/>
            <a:ext cx="2439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3</a:t>
            </a:r>
            <a:endParaRPr b="1"/>
          </a:p>
        </p:txBody>
      </p:sp>
      <p:sp>
        <p:nvSpPr>
          <p:cNvPr id="174" name="Google Shape;174;p22"/>
          <p:cNvSpPr txBox="1"/>
          <p:nvPr/>
        </p:nvSpPr>
        <p:spPr>
          <a:xfrm>
            <a:off x="4925925" y="3796450"/>
            <a:ext cx="2439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4</a:t>
            </a:r>
            <a:endParaRPr b="1"/>
          </a:p>
        </p:txBody>
      </p:sp>
      <p:sp>
        <p:nvSpPr>
          <p:cNvPr id="175" name="Google Shape;175;p22"/>
          <p:cNvSpPr txBox="1"/>
          <p:nvPr/>
        </p:nvSpPr>
        <p:spPr>
          <a:xfrm>
            <a:off x="5456525" y="4049700"/>
            <a:ext cx="2439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5</a:t>
            </a:r>
            <a:endParaRPr b="1"/>
          </a:p>
        </p:txBody>
      </p:sp>
      <p:sp>
        <p:nvSpPr>
          <p:cNvPr id="176" name="Google Shape;176;p22"/>
          <p:cNvSpPr txBox="1"/>
          <p:nvPr/>
        </p:nvSpPr>
        <p:spPr>
          <a:xfrm rot="1526888">
            <a:off x="3337732" y="3544159"/>
            <a:ext cx="825937" cy="4016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Índices</a:t>
            </a:r>
            <a:endParaRPr/>
          </a:p>
        </p:txBody>
      </p:sp>
      <p:sp>
        <p:nvSpPr>
          <p:cNvPr id="177" name="Google Shape;177;p22"/>
          <p:cNvSpPr txBox="1"/>
          <p:nvPr/>
        </p:nvSpPr>
        <p:spPr>
          <a:xfrm>
            <a:off x="2520775" y="1362050"/>
            <a:ext cx="8574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Manuel</a:t>
            </a:r>
            <a:endParaRPr b="1"/>
          </a:p>
        </p:txBody>
      </p:sp>
      <p:sp>
        <p:nvSpPr>
          <p:cNvPr id="178" name="Google Shape;178;p22"/>
          <p:cNvSpPr txBox="1"/>
          <p:nvPr/>
        </p:nvSpPr>
        <p:spPr>
          <a:xfrm>
            <a:off x="3265625" y="1691488"/>
            <a:ext cx="8235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Sarah</a:t>
            </a:r>
            <a:endParaRPr b="1"/>
          </a:p>
        </p:txBody>
      </p:sp>
      <p:sp>
        <p:nvSpPr>
          <p:cNvPr id="179" name="Google Shape;179;p22"/>
          <p:cNvSpPr txBox="1"/>
          <p:nvPr/>
        </p:nvSpPr>
        <p:spPr>
          <a:xfrm>
            <a:off x="3708625" y="2007313"/>
            <a:ext cx="9183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Matheus</a:t>
            </a:r>
            <a:endParaRPr b="1"/>
          </a:p>
        </p:txBody>
      </p:sp>
      <p:sp>
        <p:nvSpPr>
          <p:cNvPr id="180" name="Google Shape;180;p22"/>
          <p:cNvSpPr txBox="1"/>
          <p:nvPr/>
        </p:nvSpPr>
        <p:spPr>
          <a:xfrm>
            <a:off x="4347250" y="2331175"/>
            <a:ext cx="10254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Larissa</a:t>
            </a:r>
            <a:endParaRPr b="1"/>
          </a:p>
        </p:txBody>
      </p:sp>
      <p:sp>
        <p:nvSpPr>
          <p:cNvPr id="181" name="Google Shape;181;p22"/>
          <p:cNvSpPr txBox="1"/>
          <p:nvPr/>
        </p:nvSpPr>
        <p:spPr>
          <a:xfrm>
            <a:off x="5037525" y="2684013"/>
            <a:ext cx="8574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Bruno</a:t>
            </a:r>
            <a:endParaRPr b="1"/>
          </a:p>
        </p:txBody>
      </p:sp>
      <p:sp>
        <p:nvSpPr>
          <p:cNvPr id="182" name="Google Shape;182;p22"/>
          <p:cNvSpPr/>
          <p:nvPr/>
        </p:nvSpPr>
        <p:spPr>
          <a:xfrm>
            <a:off x="5700425" y="2946225"/>
            <a:ext cx="857400" cy="717600"/>
          </a:xfrm>
          <a:prstGeom prst="ellipse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2"/>
          <p:cNvSpPr txBox="1"/>
          <p:nvPr/>
        </p:nvSpPr>
        <p:spPr>
          <a:xfrm>
            <a:off x="5725225" y="3117663"/>
            <a:ext cx="8574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Thiago</a:t>
            </a:r>
            <a:endParaRPr b="1"/>
          </a:p>
        </p:txBody>
      </p:sp>
      <p:sp>
        <p:nvSpPr>
          <p:cNvPr id="184" name="Google Shape;184;p22"/>
          <p:cNvSpPr/>
          <p:nvPr/>
        </p:nvSpPr>
        <p:spPr>
          <a:xfrm rot="-2700000">
            <a:off x="6497362" y="2880423"/>
            <a:ext cx="241831" cy="8612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2"/>
          <p:cNvSpPr txBox="1"/>
          <p:nvPr/>
        </p:nvSpPr>
        <p:spPr>
          <a:xfrm>
            <a:off x="6698425" y="2556225"/>
            <a:ext cx="9498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Valor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3"/>
          <p:cNvSpPr txBox="1"/>
          <p:nvPr/>
        </p:nvSpPr>
        <p:spPr>
          <a:xfrm>
            <a:off x="3016900" y="61800"/>
            <a:ext cx="3109800" cy="9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0"/>
              <a:t>Array</a:t>
            </a:r>
            <a:endParaRPr b="1" sz="6000"/>
          </a:p>
        </p:txBody>
      </p:sp>
      <p:sp>
        <p:nvSpPr>
          <p:cNvPr id="193" name="Google Shape;193;p23"/>
          <p:cNvSpPr txBox="1"/>
          <p:nvPr/>
        </p:nvSpPr>
        <p:spPr>
          <a:xfrm>
            <a:off x="1437150" y="1255350"/>
            <a:ext cx="63708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Lista </a:t>
            </a:r>
            <a:r>
              <a:rPr lang="pt-BR" sz="1800"/>
              <a:t>de elementos</a:t>
            </a:r>
            <a:endParaRPr sz="1800"/>
          </a:p>
        </p:txBody>
      </p:sp>
      <p:sp>
        <p:nvSpPr>
          <p:cNvPr id="194" name="Google Shape;194;p23"/>
          <p:cNvSpPr txBox="1"/>
          <p:nvPr/>
        </p:nvSpPr>
        <p:spPr>
          <a:xfrm>
            <a:off x="1629350" y="1664300"/>
            <a:ext cx="59862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Estrutura que</a:t>
            </a:r>
            <a:r>
              <a:rPr b="1" lang="pt-BR" sz="1800"/>
              <a:t> contêm </a:t>
            </a:r>
            <a:r>
              <a:rPr b="1" lang="pt-BR" sz="1800"/>
              <a:t>múltiplos</a:t>
            </a:r>
            <a:r>
              <a:rPr b="1" lang="pt-BR" sz="1800"/>
              <a:t> valores</a:t>
            </a:r>
            <a:endParaRPr sz="1800"/>
          </a:p>
        </p:txBody>
      </p:sp>
      <p:sp>
        <p:nvSpPr>
          <p:cNvPr id="195" name="Google Shape;195;p23"/>
          <p:cNvSpPr txBox="1"/>
          <p:nvPr/>
        </p:nvSpPr>
        <p:spPr>
          <a:xfrm>
            <a:off x="1702100" y="2126825"/>
            <a:ext cx="58413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Armazenado em </a:t>
            </a:r>
            <a:r>
              <a:rPr b="1" lang="pt-BR" sz="1800"/>
              <a:t>uma variável</a:t>
            </a:r>
            <a:endParaRPr b="1" sz="1800"/>
          </a:p>
        </p:txBody>
      </p:sp>
      <p:sp>
        <p:nvSpPr>
          <p:cNvPr id="196" name="Google Shape;196;p23"/>
          <p:cNvSpPr txBox="1"/>
          <p:nvPr/>
        </p:nvSpPr>
        <p:spPr>
          <a:xfrm>
            <a:off x="2346822" y="2638213"/>
            <a:ext cx="45519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Acesso a cada elemento</a:t>
            </a:r>
            <a:r>
              <a:rPr b="1" lang="pt-BR" sz="1800"/>
              <a:t> individualmente</a:t>
            </a:r>
            <a:endParaRPr sz="1800"/>
          </a:p>
        </p:txBody>
      </p:sp>
      <p:sp>
        <p:nvSpPr>
          <p:cNvPr id="197" name="Google Shape;197;p23"/>
          <p:cNvSpPr txBox="1"/>
          <p:nvPr/>
        </p:nvSpPr>
        <p:spPr>
          <a:xfrm>
            <a:off x="2090838" y="3123300"/>
            <a:ext cx="52260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É </a:t>
            </a:r>
            <a:r>
              <a:rPr lang="pt-BR" sz="1800"/>
              <a:t>possível</a:t>
            </a:r>
            <a:r>
              <a:rPr lang="pt-BR" sz="1800"/>
              <a:t> realizar</a:t>
            </a:r>
            <a:r>
              <a:rPr b="1" lang="pt-BR" sz="1800"/>
              <a:t> várias operações</a:t>
            </a:r>
            <a:endParaRPr sz="1800"/>
          </a:p>
        </p:txBody>
      </p:sp>
      <p:sp>
        <p:nvSpPr>
          <p:cNvPr id="198" name="Google Shape;198;p23"/>
          <p:cNvSpPr txBox="1"/>
          <p:nvPr/>
        </p:nvSpPr>
        <p:spPr>
          <a:xfrm>
            <a:off x="2237158" y="3567450"/>
            <a:ext cx="52260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Propriedades </a:t>
            </a:r>
            <a:r>
              <a:rPr lang="pt-BR" sz="1800"/>
              <a:t>e</a:t>
            </a:r>
            <a:r>
              <a:rPr b="1" lang="pt-BR" sz="1800"/>
              <a:t> funções prontas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DF49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/>
          <p:nvPr/>
        </p:nvSpPr>
        <p:spPr>
          <a:xfrm>
            <a:off x="2157600" y="359425"/>
            <a:ext cx="4828800" cy="44124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4"/>
          <p:cNvSpPr txBox="1"/>
          <p:nvPr/>
        </p:nvSpPr>
        <p:spPr>
          <a:xfrm>
            <a:off x="785700" y="3071700"/>
            <a:ext cx="7572600" cy="971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700">
                <a:solidFill>
                  <a:srgbClr val="2E2E2C"/>
                </a:solidFill>
              </a:rPr>
              <a:t>Introdução </a:t>
            </a:r>
            <a:endParaRPr b="1" sz="5700">
              <a:solidFill>
                <a:srgbClr val="2E2E2C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700">
                <a:solidFill>
                  <a:srgbClr val="2E2E2C"/>
                </a:solidFill>
              </a:rPr>
              <a:t>à Array</a:t>
            </a:r>
            <a:endParaRPr b="1" sz="5700">
              <a:solidFill>
                <a:srgbClr val="2E2E2C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rgbClr val="2E2E2C"/>
              </a:solidFill>
            </a:endParaRPr>
          </a:p>
        </p:txBody>
      </p:sp>
      <p:pic>
        <p:nvPicPr>
          <p:cNvPr id="205" name="Google Shape;20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412" y="850525"/>
            <a:ext cx="2123175" cy="21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0412" y="749675"/>
            <a:ext cx="2123175" cy="212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DF49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/>
          <p:nvPr/>
        </p:nvSpPr>
        <p:spPr>
          <a:xfrm>
            <a:off x="2157600" y="359425"/>
            <a:ext cx="4828800" cy="44124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5"/>
          <p:cNvSpPr txBox="1"/>
          <p:nvPr/>
        </p:nvSpPr>
        <p:spPr>
          <a:xfrm>
            <a:off x="785700" y="3071700"/>
            <a:ext cx="7572600" cy="971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700">
                <a:solidFill>
                  <a:srgbClr val="2E2E2C"/>
                </a:solidFill>
              </a:rPr>
              <a:t>Criando </a:t>
            </a:r>
            <a:endParaRPr b="1" sz="5700">
              <a:solidFill>
                <a:srgbClr val="2E2E2C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700">
                <a:solidFill>
                  <a:srgbClr val="2E2E2C"/>
                </a:solidFill>
              </a:rPr>
              <a:t>Arrays</a:t>
            </a:r>
            <a:endParaRPr b="1" sz="5700">
              <a:solidFill>
                <a:srgbClr val="2E2E2C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rgbClr val="2E2E2C"/>
              </a:solidFill>
            </a:endParaRPr>
          </a:p>
        </p:txBody>
      </p:sp>
      <p:pic>
        <p:nvPicPr>
          <p:cNvPr id="213" name="Google Shape;21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412" y="850525"/>
            <a:ext cx="2123175" cy="21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0412" y="749675"/>
            <a:ext cx="2123175" cy="212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6"/>
          <p:cNvPicPr preferRelativeResize="0"/>
          <p:nvPr/>
        </p:nvPicPr>
        <p:blipFill rotWithShape="1">
          <a:blip r:embed="rId4">
            <a:alphaModFix/>
          </a:blip>
          <a:srcRect b="18595" l="13701" r="24132" t="76976"/>
          <a:stretch/>
        </p:blipFill>
        <p:spPr>
          <a:xfrm>
            <a:off x="1311250" y="3143050"/>
            <a:ext cx="6925224" cy="27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 rotWithShape="1">
          <a:blip r:embed="rId4">
            <a:alphaModFix/>
          </a:blip>
          <a:srcRect b="22887" l="13701" r="24132" t="72684"/>
          <a:stretch/>
        </p:blipFill>
        <p:spPr>
          <a:xfrm>
            <a:off x="1311250" y="2525475"/>
            <a:ext cx="6925224" cy="27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6"/>
          <p:cNvPicPr preferRelativeResize="0"/>
          <p:nvPr/>
        </p:nvPicPr>
        <p:blipFill rotWithShape="1">
          <a:blip r:embed="rId4">
            <a:alphaModFix/>
          </a:blip>
          <a:srcRect b="26902" l="13701" r="24132" t="67598"/>
          <a:stretch/>
        </p:blipFill>
        <p:spPr>
          <a:xfrm>
            <a:off x="1311250" y="1807225"/>
            <a:ext cx="6925224" cy="3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6"/>
          <p:cNvSpPr/>
          <p:nvPr/>
        </p:nvSpPr>
        <p:spPr>
          <a:xfrm>
            <a:off x="1059100" y="1647825"/>
            <a:ext cx="327900" cy="344400"/>
          </a:xfrm>
          <a:prstGeom prst="ellipse">
            <a:avLst/>
          </a:prstGeom>
          <a:solidFill>
            <a:srgbClr val="4E92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6"/>
          <p:cNvSpPr/>
          <p:nvPr/>
        </p:nvSpPr>
        <p:spPr>
          <a:xfrm>
            <a:off x="1059100" y="2321300"/>
            <a:ext cx="327900" cy="344400"/>
          </a:xfrm>
          <a:prstGeom prst="ellipse">
            <a:avLst/>
          </a:prstGeom>
          <a:solidFill>
            <a:srgbClr val="4E92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6"/>
          <p:cNvSpPr/>
          <p:nvPr/>
        </p:nvSpPr>
        <p:spPr>
          <a:xfrm>
            <a:off x="1059100" y="2994775"/>
            <a:ext cx="327900" cy="344400"/>
          </a:xfrm>
          <a:prstGeom prst="ellipse">
            <a:avLst/>
          </a:prstGeom>
          <a:solidFill>
            <a:srgbClr val="4E92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6"/>
          <p:cNvSpPr txBox="1"/>
          <p:nvPr/>
        </p:nvSpPr>
        <p:spPr>
          <a:xfrm>
            <a:off x="1416150" y="386600"/>
            <a:ext cx="63117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700">
                <a:solidFill>
                  <a:srgbClr val="2E2E2C"/>
                </a:solidFill>
              </a:rPr>
              <a:t>Criando Arrays</a:t>
            </a:r>
            <a:endParaRPr b="1" sz="5700">
              <a:solidFill>
                <a:srgbClr val="2E2E2C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rgbClr val="2E2E2C"/>
              </a:solidFill>
            </a:endParaRPr>
          </a:p>
        </p:txBody>
      </p:sp>
      <p:sp>
        <p:nvSpPr>
          <p:cNvPr id="228" name="Google Shape;228;p26"/>
          <p:cNvSpPr txBox="1"/>
          <p:nvPr/>
        </p:nvSpPr>
        <p:spPr>
          <a:xfrm flipH="1">
            <a:off x="1059100" y="1603625"/>
            <a:ext cx="3279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1</a:t>
            </a:r>
            <a:endParaRPr b="1"/>
          </a:p>
        </p:txBody>
      </p:sp>
      <p:sp>
        <p:nvSpPr>
          <p:cNvPr id="229" name="Google Shape;229;p26"/>
          <p:cNvSpPr txBox="1"/>
          <p:nvPr/>
        </p:nvSpPr>
        <p:spPr>
          <a:xfrm flipH="1">
            <a:off x="1059100" y="2299200"/>
            <a:ext cx="3279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2</a:t>
            </a:r>
            <a:endParaRPr b="1"/>
          </a:p>
        </p:txBody>
      </p:sp>
      <p:sp>
        <p:nvSpPr>
          <p:cNvPr id="230" name="Google Shape;230;p26"/>
          <p:cNvSpPr txBox="1"/>
          <p:nvPr/>
        </p:nvSpPr>
        <p:spPr>
          <a:xfrm flipH="1">
            <a:off x="1059100" y="2945188"/>
            <a:ext cx="3279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3</a:t>
            </a:r>
            <a:endParaRPr b="1"/>
          </a:p>
        </p:txBody>
      </p:sp>
      <p:sp>
        <p:nvSpPr>
          <p:cNvPr id="231" name="Google Shape;231;p26"/>
          <p:cNvSpPr/>
          <p:nvPr/>
        </p:nvSpPr>
        <p:spPr>
          <a:xfrm>
            <a:off x="3361900" y="1431250"/>
            <a:ext cx="168000" cy="235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3DF4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6"/>
          <p:cNvSpPr/>
          <p:nvPr/>
        </p:nvSpPr>
        <p:spPr>
          <a:xfrm>
            <a:off x="4791750" y="1431263"/>
            <a:ext cx="168000" cy="235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3DF4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6"/>
          <p:cNvSpPr/>
          <p:nvPr/>
        </p:nvSpPr>
        <p:spPr>
          <a:xfrm>
            <a:off x="6255225" y="1431250"/>
            <a:ext cx="168000" cy="235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3DF4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7"/>
          <p:cNvSpPr txBox="1"/>
          <p:nvPr/>
        </p:nvSpPr>
        <p:spPr>
          <a:xfrm>
            <a:off x="1416150" y="386600"/>
            <a:ext cx="63117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700">
                <a:solidFill>
                  <a:srgbClr val="2E2E2C"/>
                </a:solidFill>
              </a:rPr>
              <a:t>Criando Arrays</a:t>
            </a:r>
            <a:endParaRPr b="1" sz="5700">
              <a:solidFill>
                <a:srgbClr val="2E2E2C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rgbClr val="2E2E2C"/>
              </a:solidFill>
            </a:endParaRPr>
          </a:p>
        </p:txBody>
      </p:sp>
      <p:pic>
        <p:nvPicPr>
          <p:cNvPr id="241" name="Google Shape;241;p27"/>
          <p:cNvPicPr preferRelativeResize="0"/>
          <p:nvPr/>
        </p:nvPicPr>
        <p:blipFill rotWithShape="1">
          <a:blip r:embed="rId4">
            <a:alphaModFix/>
          </a:blip>
          <a:srcRect b="75978" l="14287" r="12666" t="19308"/>
          <a:stretch/>
        </p:blipFill>
        <p:spPr>
          <a:xfrm>
            <a:off x="1039375" y="1669661"/>
            <a:ext cx="7065041" cy="276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7"/>
          <p:cNvPicPr preferRelativeResize="0"/>
          <p:nvPr/>
        </p:nvPicPr>
        <p:blipFill rotWithShape="1">
          <a:blip r:embed="rId4">
            <a:alphaModFix/>
          </a:blip>
          <a:srcRect b="71308" l="14287" r="12666" t="23978"/>
          <a:stretch/>
        </p:blipFill>
        <p:spPr>
          <a:xfrm>
            <a:off x="1039375" y="1919511"/>
            <a:ext cx="7065041" cy="276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7"/>
          <p:cNvPicPr preferRelativeResize="0"/>
          <p:nvPr/>
        </p:nvPicPr>
        <p:blipFill rotWithShape="1">
          <a:blip r:embed="rId4">
            <a:alphaModFix/>
          </a:blip>
          <a:srcRect b="63135" l="14287" r="12666" t="28249"/>
          <a:stretch/>
        </p:blipFill>
        <p:spPr>
          <a:xfrm>
            <a:off x="1039585" y="2155227"/>
            <a:ext cx="7065041" cy="504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7"/>
          <p:cNvPicPr preferRelativeResize="0"/>
          <p:nvPr/>
        </p:nvPicPr>
        <p:blipFill rotWithShape="1">
          <a:blip r:embed="rId4">
            <a:alphaModFix/>
          </a:blip>
          <a:srcRect b="45520" l="14287" r="12666" t="39771"/>
          <a:stretch/>
        </p:blipFill>
        <p:spPr>
          <a:xfrm>
            <a:off x="1039585" y="2612292"/>
            <a:ext cx="7065041" cy="861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8"/>
          <p:cNvSpPr txBox="1"/>
          <p:nvPr/>
        </p:nvSpPr>
        <p:spPr>
          <a:xfrm>
            <a:off x="538025" y="386600"/>
            <a:ext cx="8043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rgbClr val="2E2E2C"/>
                </a:solidFill>
              </a:rPr>
              <a:t>Acessando elementos</a:t>
            </a:r>
            <a:endParaRPr b="1" sz="5000">
              <a:solidFill>
                <a:srgbClr val="2E2E2C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rgbClr val="2E2E2C"/>
              </a:solidFill>
            </a:endParaRPr>
          </a:p>
        </p:txBody>
      </p:sp>
      <p:pic>
        <p:nvPicPr>
          <p:cNvPr id="252" name="Google Shape;252;p28"/>
          <p:cNvPicPr preferRelativeResize="0"/>
          <p:nvPr/>
        </p:nvPicPr>
        <p:blipFill rotWithShape="1">
          <a:blip r:embed="rId4">
            <a:alphaModFix/>
          </a:blip>
          <a:srcRect b="51858" l="13289" r="23004" t="34675"/>
          <a:stretch/>
        </p:blipFill>
        <p:spPr>
          <a:xfrm>
            <a:off x="1106125" y="1849493"/>
            <a:ext cx="6931350" cy="82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8"/>
          <p:cNvPicPr preferRelativeResize="0"/>
          <p:nvPr/>
        </p:nvPicPr>
        <p:blipFill rotWithShape="1">
          <a:blip r:embed="rId4">
            <a:alphaModFix/>
          </a:blip>
          <a:srcRect b="47617" l="13289" r="23004" t="48584"/>
          <a:stretch/>
        </p:blipFill>
        <p:spPr>
          <a:xfrm>
            <a:off x="1106325" y="2647127"/>
            <a:ext cx="6931350" cy="23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8"/>
          <p:cNvPicPr preferRelativeResize="0"/>
          <p:nvPr/>
        </p:nvPicPr>
        <p:blipFill rotWithShape="1">
          <a:blip r:embed="rId4">
            <a:alphaModFix/>
          </a:blip>
          <a:srcRect b="43484" l="13289" r="23004" t="52716"/>
          <a:stretch/>
        </p:blipFill>
        <p:spPr>
          <a:xfrm>
            <a:off x="1106325" y="2858349"/>
            <a:ext cx="6931350" cy="23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8"/>
          <p:cNvPicPr preferRelativeResize="0"/>
          <p:nvPr/>
        </p:nvPicPr>
        <p:blipFill rotWithShape="1">
          <a:blip r:embed="rId4">
            <a:alphaModFix/>
          </a:blip>
          <a:srcRect b="38650" l="13289" r="23004" t="57051"/>
          <a:stretch/>
        </p:blipFill>
        <p:spPr>
          <a:xfrm>
            <a:off x="1106325" y="3090675"/>
            <a:ext cx="6931350" cy="26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8"/>
          <p:cNvPicPr preferRelativeResize="0"/>
          <p:nvPr/>
        </p:nvPicPr>
        <p:blipFill rotWithShape="1">
          <a:blip r:embed="rId4">
            <a:alphaModFix/>
          </a:blip>
          <a:srcRect b="34266" l="13289" r="23004" t="61435"/>
          <a:stretch/>
        </p:blipFill>
        <p:spPr>
          <a:xfrm>
            <a:off x="1106325" y="3311600"/>
            <a:ext cx="6931350" cy="26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8"/>
          <p:cNvSpPr/>
          <p:nvPr/>
        </p:nvSpPr>
        <p:spPr>
          <a:xfrm>
            <a:off x="3361900" y="1431250"/>
            <a:ext cx="168000" cy="235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3DF4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8"/>
          <p:cNvSpPr/>
          <p:nvPr/>
        </p:nvSpPr>
        <p:spPr>
          <a:xfrm>
            <a:off x="4211875" y="1452400"/>
            <a:ext cx="168000" cy="235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3DF4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8"/>
          <p:cNvSpPr/>
          <p:nvPr/>
        </p:nvSpPr>
        <p:spPr>
          <a:xfrm>
            <a:off x="5229950" y="1452400"/>
            <a:ext cx="168000" cy="235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3DF4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8"/>
          <p:cNvSpPr/>
          <p:nvPr/>
        </p:nvSpPr>
        <p:spPr>
          <a:xfrm>
            <a:off x="6105125" y="1429100"/>
            <a:ext cx="168000" cy="235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3DF4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8"/>
          <p:cNvSpPr/>
          <p:nvPr/>
        </p:nvSpPr>
        <p:spPr>
          <a:xfrm>
            <a:off x="7224050" y="1429100"/>
            <a:ext cx="168000" cy="235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3DF4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DF49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9"/>
          <p:cNvSpPr/>
          <p:nvPr/>
        </p:nvSpPr>
        <p:spPr>
          <a:xfrm>
            <a:off x="2157600" y="359425"/>
            <a:ext cx="4828800" cy="44124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9"/>
          <p:cNvSpPr txBox="1"/>
          <p:nvPr/>
        </p:nvSpPr>
        <p:spPr>
          <a:xfrm>
            <a:off x="785700" y="3071700"/>
            <a:ext cx="7572600" cy="971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700">
                <a:solidFill>
                  <a:srgbClr val="2E2E2C"/>
                </a:solidFill>
              </a:rPr>
              <a:t>Operações em</a:t>
            </a:r>
            <a:endParaRPr b="1" sz="5700">
              <a:solidFill>
                <a:srgbClr val="2E2E2C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700">
                <a:solidFill>
                  <a:srgbClr val="2E2E2C"/>
                </a:solidFill>
              </a:rPr>
              <a:t>Arrays</a:t>
            </a:r>
            <a:endParaRPr b="1" sz="5700">
              <a:solidFill>
                <a:srgbClr val="2E2E2C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rgbClr val="2E2E2C"/>
              </a:solidFill>
            </a:endParaRPr>
          </a:p>
        </p:txBody>
      </p:sp>
      <p:pic>
        <p:nvPicPr>
          <p:cNvPr id="268" name="Google Shape;2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412" y="850525"/>
            <a:ext cx="2123175" cy="21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0412" y="749675"/>
            <a:ext cx="2123175" cy="212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0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0"/>
          <p:cNvSpPr txBox="1"/>
          <p:nvPr/>
        </p:nvSpPr>
        <p:spPr>
          <a:xfrm>
            <a:off x="538025" y="386600"/>
            <a:ext cx="8043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rgbClr val="2E2E2C"/>
                </a:solidFill>
              </a:rPr>
              <a:t>Adicionando </a:t>
            </a:r>
            <a:r>
              <a:rPr b="1" lang="pt-BR" sz="5000">
                <a:solidFill>
                  <a:srgbClr val="2E2E2C"/>
                </a:solidFill>
              </a:rPr>
              <a:t>elementos</a:t>
            </a:r>
            <a:endParaRPr b="1" sz="5000">
              <a:solidFill>
                <a:srgbClr val="2E2E2C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rgbClr val="2E2E2C"/>
              </a:solidFill>
            </a:endParaRPr>
          </a:p>
        </p:txBody>
      </p:sp>
      <p:pic>
        <p:nvPicPr>
          <p:cNvPr id="277" name="Google Shape;277;p30"/>
          <p:cNvPicPr preferRelativeResize="0"/>
          <p:nvPr/>
        </p:nvPicPr>
        <p:blipFill rotWithShape="1">
          <a:blip r:embed="rId4">
            <a:alphaModFix/>
          </a:blip>
          <a:srcRect b="59013" l="16526" r="56477" t="33029"/>
          <a:stretch/>
        </p:blipFill>
        <p:spPr>
          <a:xfrm>
            <a:off x="3294119" y="1434525"/>
            <a:ext cx="3003178" cy="505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0"/>
          <p:cNvPicPr preferRelativeResize="0"/>
          <p:nvPr/>
        </p:nvPicPr>
        <p:blipFill rotWithShape="1">
          <a:blip r:embed="rId4">
            <a:alphaModFix/>
          </a:blip>
          <a:srcRect b="49350" l="16526" r="56477" t="44053"/>
          <a:stretch/>
        </p:blipFill>
        <p:spPr>
          <a:xfrm>
            <a:off x="3294119" y="1873344"/>
            <a:ext cx="3003178" cy="41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0"/>
          <p:cNvPicPr preferRelativeResize="0"/>
          <p:nvPr/>
        </p:nvPicPr>
        <p:blipFill rotWithShape="1">
          <a:blip r:embed="rId4">
            <a:alphaModFix/>
          </a:blip>
          <a:srcRect b="44615" l="16526" r="56477" t="50015"/>
          <a:stretch/>
        </p:blipFill>
        <p:spPr>
          <a:xfrm>
            <a:off x="3294119" y="2243827"/>
            <a:ext cx="3003178" cy="34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0"/>
          <p:cNvPicPr preferRelativeResize="0"/>
          <p:nvPr/>
        </p:nvPicPr>
        <p:blipFill rotWithShape="1">
          <a:blip r:embed="rId4">
            <a:alphaModFix/>
          </a:blip>
          <a:srcRect b="39419" l="16526" r="56477" t="55211"/>
          <a:stretch/>
        </p:blipFill>
        <p:spPr>
          <a:xfrm>
            <a:off x="3294119" y="2555865"/>
            <a:ext cx="3003178" cy="34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0"/>
          <p:cNvPicPr preferRelativeResize="0"/>
          <p:nvPr/>
        </p:nvPicPr>
        <p:blipFill rotWithShape="1">
          <a:blip r:embed="rId4">
            <a:alphaModFix/>
          </a:blip>
          <a:srcRect b="34223" l="16526" r="56477" t="60407"/>
          <a:stretch/>
        </p:blipFill>
        <p:spPr>
          <a:xfrm>
            <a:off x="3294119" y="2863000"/>
            <a:ext cx="3003178" cy="34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0"/>
          <p:cNvPicPr preferRelativeResize="0"/>
          <p:nvPr/>
        </p:nvPicPr>
        <p:blipFill rotWithShape="1">
          <a:blip r:embed="rId5">
            <a:alphaModFix/>
          </a:blip>
          <a:srcRect b="36113" l="14126" r="64302" t="57960"/>
          <a:stretch/>
        </p:blipFill>
        <p:spPr>
          <a:xfrm>
            <a:off x="3548813" y="3492175"/>
            <a:ext cx="2339425" cy="3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0"/>
          <p:cNvPicPr preferRelativeResize="0"/>
          <p:nvPr/>
        </p:nvPicPr>
        <p:blipFill rotWithShape="1">
          <a:blip r:embed="rId5">
            <a:alphaModFix/>
          </a:blip>
          <a:srcRect b="32476" l="14128" r="54050" t="62699"/>
          <a:stretch/>
        </p:blipFill>
        <p:spPr>
          <a:xfrm>
            <a:off x="2846488" y="3546188"/>
            <a:ext cx="3451025" cy="2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0"/>
          <p:cNvPicPr preferRelativeResize="0"/>
          <p:nvPr/>
        </p:nvPicPr>
        <p:blipFill rotWithShape="1">
          <a:blip r:embed="rId5">
            <a:alphaModFix/>
          </a:blip>
          <a:srcRect b="28032" l="14129" r="46291" t="67143"/>
          <a:stretch/>
        </p:blipFill>
        <p:spPr>
          <a:xfrm>
            <a:off x="2572363" y="3546188"/>
            <a:ext cx="4292351" cy="2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0"/>
          <p:cNvPicPr preferRelativeResize="0"/>
          <p:nvPr/>
        </p:nvPicPr>
        <p:blipFill rotWithShape="1">
          <a:blip r:embed="rId5">
            <a:alphaModFix/>
          </a:blip>
          <a:srcRect b="23883" l="14128" r="37288" t="71292"/>
          <a:stretch/>
        </p:blipFill>
        <p:spPr>
          <a:xfrm>
            <a:off x="2204050" y="3518938"/>
            <a:ext cx="5268826" cy="2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0"/>
          <p:cNvSpPr/>
          <p:nvPr/>
        </p:nvSpPr>
        <p:spPr>
          <a:xfrm rot="-5400000">
            <a:off x="2883048" y="1948714"/>
            <a:ext cx="195000" cy="268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3DF4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0"/>
          <p:cNvSpPr/>
          <p:nvPr/>
        </p:nvSpPr>
        <p:spPr>
          <a:xfrm rot="-5400000">
            <a:off x="2883048" y="2280185"/>
            <a:ext cx="195000" cy="268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3DF4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0"/>
          <p:cNvSpPr/>
          <p:nvPr/>
        </p:nvSpPr>
        <p:spPr>
          <a:xfrm rot="-5400000">
            <a:off x="2883048" y="2628885"/>
            <a:ext cx="195000" cy="268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3DF4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0"/>
          <p:cNvSpPr/>
          <p:nvPr/>
        </p:nvSpPr>
        <p:spPr>
          <a:xfrm rot="-5400000">
            <a:off x="2883048" y="2899358"/>
            <a:ext cx="195000" cy="268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3DF4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1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1"/>
          <p:cNvSpPr txBox="1"/>
          <p:nvPr/>
        </p:nvSpPr>
        <p:spPr>
          <a:xfrm>
            <a:off x="538025" y="386600"/>
            <a:ext cx="8043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rgbClr val="2E2E2C"/>
                </a:solidFill>
              </a:rPr>
              <a:t>Editando </a:t>
            </a:r>
            <a:r>
              <a:rPr b="1" lang="pt-BR" sz="5000">
                <a:solidFill>
                  <a:srgbClr val="2E2E2C"/>
                </a:solidFill>
              </a:rPr>
              <a:t>elementos</a:t>
            </a:r>
            <a:endParaRPr b="1" sz="5000">
              <a:solidFill>
                <a:srgbClr val="2E2E2C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rgbClr val="2E2E2C"/>
              </a:solidFill>
            </a:endParaRPr>
          </a:p>
        </p:txBody>
      </p:sp>
      <p:sp>
        <p:nvSpPr>
          <p:cNvPr id="297" name="Google Shape;297;p31"/>
          <p:cNvSpPr/>
          <p:nvPr/>
        </p:nvSpPr>
        <p:spPr>
          <a:xfrm>
            <a:off x="3332573" y="1290489"/>
            <a:ext cx="195000" cy="268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3DF4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1"/>
          <p:cNvSpPr/>
          <p:nvPr/>
        </p:nvSpPr>
        <p:spPr>
          <a:xfrm>
            <a:off x="5412698" y="1290489"/>
            <a:ext cx="195000" cy="268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3DF4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31"/>
          <p:cNvPicPr preferRelativeResize="0"/>
          <p:nvPr/>
        </p:nvPicPr>
        <p:blipFill rotWithShape="1">
          <a:blip r:embed="rId4">
            <a:alphaModFix/>
          </a:blip>
          <a:srcRect b="52170" l="12739" r="35260" t="39927"/>
          <a:stretch/>
        </p:blipFill>
        <p:spPr>
          <a:xfrm>
            <a:off x="1651825" y="1643025"/>
            <a:ext cx="5677099" cy="4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1"/>
          <p:cNvPicPr preferRelativeResize="0"/>
          <p:nvPr/>
        </p:nvPicPr>
        <p:blipFill rotWithShape="1">
          <a:blip r:embed="rId4">
            <a:alphaModFix/>
          </a:blip>
          <a:srcRect b="38896" l="12739" r="35260" t="47724"/>
          <a:stretch/>
        </p:blipFill>
        <p:spPr>
          <a:xfrm>
            <a:off x="1651825" y="2049300"/>
            <a:ext cx="5677099" cy="82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1"/>
          <p:cNvPicPr preferRelativeResize="0"/>
          <p:nvPr/>
        </p:nvPicPr>
        <p:blipFill rotWithShape="1">
          <a:blip r:embed="rId4">
            <a:alphaModFix/>
          </a:blip>
          <a:srcRect b="27618" l="12739" r="35260" t="67210"/>
          <a:stretch/>
        </p:blipFill>
        <p:spPr>
          <a:xfrm>
            <a:off x="1651825" y="2870550"/>
            <a:ext cx="5677099" cy="3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7505362" y="2152588"/>
            <a:ext cx="614675" cy="614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1"/>
          <p:cNvSpPr/>
          <p:nvPr/>
        </p:nvSpPr>
        <p:spPr>
          <a:xfrm>
            <a:off x="2782650" y="2870550"/>
            <a:ext cx="1341000" cy="268500"/>
          </a:xfrm>
          <a:prstGeom prst="rect">
            <a:avLst/>
          </a:prstGeom>
          <a:noFill/>
          <a:ln cap="flat" cmpd="sng" w="28575">
            <a:solidFill>
              <a:srgbClr val="4E92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1"/>
          <p:cNvSpPr/>
          <p:nvPr/>
        </p:nvSpPr>
        <p:spPr>
          <a:xfrm>
            <a:off x="5364875" y="2894988"/>
            <a:ext cx="545400" cy="268500"/>
          </a:xfrm>
          <a:prstGeom prst="rect">
            <a:avLst/>
          </a:prstGeom>
          <a:noFill/>
          <a:ln cap="flat" cmpd="sng" w="28575">
            <a:solidFill>
              <a:srgbClr val="4E92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2815625" y="355875"/>
            <a:ext cx="34122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/>
              <a:t>Manuel</a:t>
            </a:r>
            <a:endParaRPr sz="5500"/>
          </a:p>
        </p:txBody>
      </p:sp>
      <p:sp>
        <p:nvSpPr>
          <p:cNvPr id="65" name="Google Shape;65;p14"/>
          <p:cNvSpPr txBox="1"/>
          <p:nvPr/>
        </p:nvSpPr>
        <p:spPr>
          <a:xfrm>
            <a:off x="2865700" y="938175"/>
            <a:ext cx="34122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/>
              <a:t>Sarah</a:t>
            </a:r>
            <a:endParaRPr sz="5500"/>
          </a:p>
        </p:txBody>
      </p:sp>
      <p:sp>
        <p:nvSpPr>
          <p:cNvPr id="66" name="Google Shape;66;p14"/>
          <p:cNvSpPr txBox="1"/>
          <p:nvPr/>
        </p:nvSpPr>
        <p:spPr>
          <a:xfrm>
            <a:off x="2934275" y="1543925"/>
            <a:ext cx="34122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/>
              <a:t>Matheus</a:t>
            </a:r>
            <a:endParaRPr sz="5500"/>
          </a:p>
        </p:txBody>
      </p:sp>
      <p:sp>
        <p:nvSpPr>
          <p:cNvPr id="67" name="Google Shape;67;p14"/>
          <p:cNvSpPr txBox="1"/>
          <p:nvPr/>
        </p:nvSpPr>
        <p:spPr>
          <a:xfrm>
            <a:off x="2934275" y="2162825"/>
            <a:ext cx="34122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/>
              <a:t>Larissa</a:t>
            </a:r>
            <a:endParaRPr sz="5500"/>
          </a:p>
        </p:txBody>
      </p:sp>
      <p:sp>
        <p:nvSpPr>
          <p:cNvPr id="68" name="Google Shape;68;p14"/>
          <p:cNvSpPr txBox="1"/>
          <p:nvPr/>
        </p:nvSpPr>
        <p:spPr>
          <a:xfrm>
            <a:off x="2900650" y="2731975"/>
            <a:ext cx="34122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/>
              <a:t>Bruno</a:t>
            </a:r>
            <a:endParaRPr sz="5500"/>
          </a:p>
        </p:txBody>
      </p:sp>
      <p:sp>
        <p:nvSpPr>
          <p:cNvPr id="69" name="Google Shape;69;p14"/>
          <p:cNvSpPr txBox="1"/>
          <p:nvPr/>
        </p:nvSpPr>
        <p:spPr>
          <a:xfrm>
            <a:off x="2900650" y="3309163"/>
            <a:ext cx="34122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/>
              <a:t>Thiago</a:t>
            </a:r>
            <a:endParaRPr sz="5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2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2"/>
          <p:cNvSpPr txBox="1"/>
          <p:nvPr/>
        </p:nvSpPr>
        <p:spPr>
          <a:xfrm>
            <a:off x="2154489" y="623000"/>
            <a:ext cx="46989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E quando tiver </a:t>
            </a:r>
            <a:r>
              <a:rPr b="1" lang="pt-BR" sz="21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muitos elementos</a:t>
            </a:r>
            <a:r>
              <a:rPr lang="pt-BR" sz="2100"/>
              <a:t>? </a:t>
            </a:r>
            <a:endParaRPr sz="2100"/>
          </a:p>
        </p:txBody>
      </p:sp>
      <p:sp>
        <p:nvSpPr>
          <p:cNvPr id="312" name="Google Shape;312;p32"/>
          <p:cNvSpPr txBox="1"/>
          <p:nvPr/>
        </p:nvSpPr>
        <p:spPr>
          <a:xfrm>
            <a:off x="2051088" y="986075"/>
            <a:ext cx="49059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/>
              <a:t>Como </a:t>
            </a:r>
            <a:r>
              <a:rPr lang="pt-BR" sz="25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adicionar </a:t>
            </a:r>
            <a:r>
              <a:rPr b="1" lang="pt-BR" sz="2500"/>
              <a:t>20 elementos</a:t>
            </a:r>
            <a:r>
              <a:rPr lang="pt-BR" sz="2500"/>
              <a:t>?</a:t>
            </a:r>
            <a:endParaRPr sz="2500"/>
          </a:p>
        </p:txBody>
      </p:sp>
      <p:pic>
        <p:nvPicPr>
          <p:cNvPr id="313" name="Google Shape;313;p32"/>
          <p:cNvPicPr preferRelativeResize="0"/>
          <p:nvPr/>
        </p:nvPicPr>
        <p:blipFill rotWithShape="1">
          <a:blip r:embed="rId4">
            <a:alphaModFix/>
          </a:blip>
          <a:srcRect b="26391" l="13576" r="63255" t="25642"/>
          <a:stretch/>
        </p:blipFill>
        <p:spPr>
          <a:xfrm>
            <a:off x="3367263" y="1653299"/>
            <a:ext cx="2273526" cy="264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5750" y="2906925"/>
            <a:ext cx="1218100" cy="121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3"/>
          <p:cNvSpPr txBox="1"/>
          <p:nvPr/>
        </p:nvSpPr>
        <p:spPr>
          <a:xfrm>
            <a:off x="538025" y="386600"/>
            <a:ext cx="8043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rgbClr val="2E2E2C"/>
                </a:solidFill>
              </a:rPr>
              <a:t>Propriedades e métodos</a:t>
            </a:r>
            <a:endParaRPr b="1" sz="4200">
              <a:solidFill>
                <a:srgbClr val="2E2E2C"/>
              </a:solidFill>
            </a:endParaRPr>
          </a:p>
        </p:txBody>
      </p:sp>
      <p:sp>
        <p:nvSpPr>
          <p:cNvPr id="322" name="Google Shape;322;p33"/>
          <p:cNvSpPr txBox="1"/>
          <p:nvPr/>
        </p:nvSpPr>
        <p:spPr>
          <a:xfrm>
            <a:off x="925125" y="1729475"/>
            <a:ext cx="31812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Propriedades</a:t>
            </a:r>
            <a:endParaRPr sz="36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23" name="Google Shape;323;p33"/>
          <p:cNvSpPr txBox="1"/>
          <p:nvPr/>
        </p:nvSpPr>
        <p:spPr>
          <a:xfrm>
            <a:off x="925125" y="2481550"/>
            <a:ext cx="29046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>
                <a:solidFill>
                  <a:schemeClr val="dk1"/>
                </a:solidFill>
              </a:rPr>
              <a:t>Informações que podem ser verificadas de um valor.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pt-BR" sz="1200">
                <a:solidFill>
                  <a:schemeClr val="dk1"/>
                </a:solidFill>
              </a:rPr>
              <a:t>Length </a:t>
            </a:r>
            <a:r>
              <a:rPr lang="pt-BR" sz="1200">
                <a:solidFill>
                  <a:schemeClr val="dk1"/>
                </a:solidFill>
              </a:rPr>
              <a:t>retina o </a:t>
            </a:r>
            <a:r>
              <a:rPr lang="pt-BR" sz="1200">
                <a:solidFill>
                  <a:schemeClr val="dk1"/>
                </a:solidFill>
              </a:rPr>
              <a:t>comprimento</a:t>
            </a:r>
            <a:r>
              <a:rPr lang="pt-BR" sz="1200">
                <a:solidFill>
                  <a:schemeClr val="dk1"/>
                </a:solidFill>
              </a:rPr>
              <a:t> do array.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</p:txBody>
      </p:sp>
      <p:pic>
        <p:nvPicPr>
          <p:cNvPr id="324" name="Google Shape;324;p33"/>
          <p:cNvPicPr preferRelativeResize="0"/>
          <p:nvPr/>
        </p:nvPicPr>
        <p:blipFill rotWithShape="1">
          <a:blip r:embed="rId4">
            <a:alphaModFix/>
          </a:blip>
          <a:srcRect b="40085" l="13584" r="57337" t="54142"/>
          <a:stretch/>
        </p:blipFill>
        <p:spPr>
          <a:xfrm>
            <a:off x="1155750" y="3492950"/>
            <a:ext cx="2719948" cy="30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3"/>
          <p:cNvSpPr txBox="1"/>
          <p:nvPr/>
        </p:nvSpPr>
        <p:spPr>
          <a:xfrm>
            <a:off x="5002125" y="1778450"/>
            <a:ext cx="31812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Métodos</a:t>
            </a:r>
            <a:endParaRPr sz="36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26" name="Google Shape;326;p33"/>
          <p:cNvSpPr txBox="1"/>
          <p:nvPr/>
        </p:nvSpPr>
        <p:spPr>
          <a:xfrm>
            <a:off x="5002125" y="2518520"/>
            <a:ext cx="29046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100">
                <a:solidFill>
                  <a:schemeClr val="dk1"/>
                </a:solidFill>
              </a:rPr>
              <a:t>Funções prontas para realizar essas operações em arrays.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pt-BR" sz="1100">
                <a:solidFill>
                  <a:schemeClr val="dk1"/>
                </a:solidFill>
              </a:rPr>
              <a:t>Sort()</a:t>
            </a:r>
            <a:r>
              <a:rPr lang="pt-BR" sz="1100">
                <a:solidFill>
                  <a:schemeClr val="dk1"/>
                </a:solidFill>
              </a:rPr>
              <a:t> ordena o array.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</p:txBody>
      </p:sp>
      <p:pic>
        <p:nvPicPr>
          <p:cNvPr id="327" name="Google Shape;327;p33"/>
          <p:cNvPicPr preferRelativeResize="0"/>
          <p:nvPr/>
        </p:nvPicPr>
        <p:blipFill rotWithShape="1">
          <a:blip r:embed="rId5">
            <a:alphaModFix/>
          </a:blip>
          <a:srcRect b="23883" l="14128" r="37288" t="71292"/>
          <a:stretch/>
        </p:blipFill>
        <p:spPr>
          <a:xfrm>
            <a:off x="1937375" y="1362913"/>
            <a:ext cx="5268826" cy="2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3"/>
          <p:cNvPicPr preferRelativeResize="0"/>
          <p:nvPr/>
        </p:nvPicPr>
        <p:blipFill rotWithShape="1">
          <a:blip r:embed="rId6">
            <a:alphaModFix/>
          </a:blip>
          <a:srcRect b="28241" l="13651" r="71317" t="66037"/>
          <a:stretch/>
        </p:blipFill>
        <p:spPr>
          <a:xfrm>
            <a:off x="5767175" y="3281537"/>
            <a:ext cx="1374476" cy="29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3"/>
          <p:cNvPicPr preferRelativeResize="0"/>
          <p:nvPr/>
        </p:nvPicPr>
        <p:blipFill rotWithShape="1">
          <a:blip r:embed="rId7">
            <a:alphaModFix/>
          </a:blip>
          <a:srcRect b="39944" l="13972" r="38191" t="52068"/>
          <a:stretch/>
        </p:blipFill>
        <p:spPr>
          <a:xfrm>
            <a:off x="4975963" y="3712152"/>
            <a:ext cx="3233523" cy="30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DF49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4"/>
          <p:cNvSpPr/>
          <p:nvPr/>
        </p:nvSpPr>
        <p:spPr>
          <a:xfrm>
            <a:off x="2157600" y="359425"/>
            <a:ext cx="4828800" cy="44124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4"/>
          <p:cNvSpPr txBox="1"/>
          <p:nvPr/>
        </p:nvSpPr>
        <p:spPr>
          <a:xfrm>
            <a:off x="785700" y="3071700"/>
            <a:ext cx="7572600" cy="971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700">
                <a:solidFill>
                  <a:srgbClr val="2E2E2C"/>
                </a:solidFill>
              </a:rPr>
              <a:t>Operações em</a:t>
            </a:r>
            <a:endParaRPr b="1" sz="5700">
              <a:solidFill>
                <a:srgbClr val="2E2E2C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700">
                <a:solidFill>
                  <a:srgbClr val="2E2E2C"/>
                </a:solidFill>
              </a:rPr>
              <a:t>Arrays</a:t>
            </a:r>
            <a:endParaRPr b="1" sz="5700">
              <a:solidFill>
                <a:srgbClr val="2E2E2C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rgbClr val="2E2E2C"/>
              </a:solidFill>
            </a:endParaRPr>
          </a:p>
        </p:txBody>
      </p:sp>
      <p:pic>
        <p:nvPicPr>
          <p:cNvPr id="336" name="Google Shape;3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412" y="850525"/>
            <a:ext cx="2123175" cy="21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0412" y="749675"/>
            <a:ext cx="2123175" cy="212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DF49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5"/>
          <p:cNvSpPr/>
          <p:nvPr/>
        </p:nvSpPr>
        <p:spPr>
          <a:xfrm>
            <a:off x="2157600" y="359425"/>
            <a:ext cx="4828800" cy="44124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5"/>
          <p:cNvSpPr txBox="1"/>
          <p:nvPr/>
        </p:nvSpPr>
        <p:spPr>
          <a:xfrm>
            <a:off x="785700" y="3071700"/>
            <a:ext cx="7572600" cy="971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700">
                <a:solidFill>
                  <a:srgbClr val="2E2E2C"/>
                </a:solidFill>
              </a:rPr>
              <a:t>Métodos </a:t>
            </a:r>
            <a:r>
              <a:rPr b="1" lang="pt-BR" sz="5700">
                <a:solidFill>
                  <a:srgbClr val="2E2E2C"/>
                </a:solidFill>
              </a:rPr>
              <a:t>em</a:t>
            </a:r>
            <a:endParaRPr b="1" sz="5700">
              <a:solidFill>
                <a:srgbClr val="2E2E2C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700">
                <a:solidFill>
                  <a:srgbClr val="2E2E2C"/>
                </a:solidFill>
              </a:rPr>
              <a:t>Arrays</a:t>
            </a:r>
            <a:endParaRPr b="1" sz="5700">
              <a:solidFill>
                <a:srgbClr val="2E2E2C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rgbClr val="2E2E2C"/>
              </a:solidFill>
            </a:endParaRPr>
          </a:p>
        </p:txBody>
      </p:sp>
      <p:pic>
        <p:nvPicPr>
          <p:cNvPr id="344" name="Google Shape;3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412" y="850525"/>
            <a:ext cx="2123175" cy="21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0412" y="749675"/>
            <a:ext cx="2123175" cy="212317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5"/>
          <p:cNvSpPr txBox="1"/>
          <p:nvPr/>
        </p:nvSpPr>
        <p:spPr>
          <a:xfrm>
            <a:off x="785700" y="850525"/>
            <a:ext cx="10254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PUSH()</a:t>
            </a:r>
            <a:endParaRPr b="1" sz="1800"/>
          </a:p>
        </p:txBody>
      </p:sp>
      <p:sp>
        <p:nvSpPr>
          <p:cNvPr id="347" name="Google Shape;347;p35"/>
          <p:cNvSpPr txBox="1"/>
          <p:nvPr/>
        </p:nvSpPr>
        <p:spPr>
          <a:xfrm>
            <a:off x="476400" y="1961113"/>
            <a:ext cx="8406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POP</a:t>
            </a:r>
            <a:r>
              <a:rPr b="1" lang="pt-BR" sz="1800"/>
              <a:t>()</a:t>
            </a:r>
            <a:endParaRPr b="1" sz="1800"/>
          </a:p>
        </p:txBody>
      </p:sp>
      <p:sp>
        <p:nvSpPr>
          <p:cNvPr id="348" name="Google Shape;348;p35"/>
          <p:cNvSpPr txBox="1"/>
          <p:nvPr/>
        </p:nvSpPr>
        <p:spPr>
          <a:xfrm>
            <a:off x="871550" y="3118488"/>
            <a:ext cx="10254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SHIFT</a:t>
            </a:r>
            <a:r>
              <a:rPr b="1" lang="pt-BR" sz="1800"/>
              <a:t>()</a:t>
            </a:r>
            <a:endParaRPr b="1" sz="1800"/>
          </a:p>
        </p:txBody>
      </p:sp>
      <p:sp>
        <p:nvSpPr>
          <p:cNvPr id="349" name="Google Shape;349;p35"/>
          <p:cNvSpPr txBox="1"/>
          <p:nvPr/>
        </p:nvSpPr>
        <p:spPr>
          <a:xfrm>
            <a:off x="1370100" y="4090950"/>
            <a:ext cx="1420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UNSHIFT</a:t>
            </a:r>
            <a:r>
              <a:rPr b="1" lang="pt-BR" sz="1800"/>
              <a:t>()</a:t>
            </a:r>
            <a:endParaRPr b="1" sz="1800"/>
          </a:p>
        </p:txBody>
      </p:sp>
      <p:sp>
        <p:nvSpPr>
          <p:cNvPr id="350" name="Google Shape;350;p35"/>
          <p:cNvSpPr txBox="1"/>
          <p:nvPr/>
        </p:nvSpPr>
        <p:spPr>
          <a:xfrm>
            <a:off x="6915207" y="647150"/>
            <a:ext cx="10356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SORT</a:t>
            </a:r>
            <a:r>
              <a:rPr b="1" lang="pt-BR" sz="1800"/>
              <a:t>()</a:t>
            </a:r>
            <a:endParaRPr b="1" sz="1800"/>
          </a:p>
        </p:txBody>
      </p:sp>
      <p:sp>
        <p:nvSpPr>
          <p:cNvPr id="351" name="Google Shape;351;p35"/>
          <p:cNvSpPr txBox="1"/>
          <p:nvPr/>
        </p:nvSpPr>
        <p:spPr>
          <a:xfrm>
            <a:off x="7276031" y="1608025"/>
            <a:ext cx="1503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REVERSE</a:t>
            </a:r>
            <a:r>
              <a:rPr b="1" lang="pt-BR" sz="1800"/>
              <a:t>()</a:t>
            </a:r>
            <a:endParaRPr b="1" sz="1800"/>
          </a:p>
        </p:txBody>
      </p:sp>
      <p:sp>
        <p:nvSpPr>
          <p:cNvPr id="352" name="Google Shape;352;p35"/>
          <p:cNvSpPr txBox="1"/>
          <p:nvPr/>
        </p:nvSpPr>
        <p:spPr>
          <a:xfrm>
            <a:off x="7349700" y="2802650"/>
            <a:ext cx="11898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SPLICE</a:t>
            </a:r>
            <a:r>
              <a:rPr b="1" lang="pt-BR" sz="1800"/>
              <a:t>()</a:t>
            </a:r>
            <a:endParaRPr b="1" sz="1800"/>
          </a:p>
        </p:txBody>
      </p:sp>
      <p:sp>
        <p:nvSpPr>
          <p:cNvPr id="353" name="Google Shape;353;p35"/>
          <p:cNvSpPr txBox="1"/>
          <p:nvPr/>
        </p:nvSpPr>
        <p:spPr>
          <a:xfrm>
            <a:off x="6986400" y="3690000"/>
            <a:ext cx="13989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INDEXOF</a:t>
            </a:r>
            <a:r>
              <a:rPr b="1" lang="pt-BR" sz="1800"/>
              <a:t>()</a:t>
            </a:r>
            <a:endParaRPr b="1"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6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6"/>
          <p:cNvSpPr txBox="1"/>
          <p:nvPr/>
        </p:nvSpPr>
        <p:spPr>
          <a:xfrm>
            <a:off x="538025" y="386600"/>
            <a:ext cx="8043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rgbClr val="2E2E2C"/>
                </a:solidFill>
              </a:rPr>
              <a:t>Adicionar elementos</a:t>
            </a:r>
            <a:endParaRPr b="1" sz="4200">
              <a:solidFill>
                <a:srgbClr val="2E2E2C"/>
              </a:solidFill>
            </a:endParaRPr>
          </a:p>
        </p:txBody>
      </p:sp>
      <p:sp>
        <p:nvSpPr>
          <p:cNvPr id="361" name="Google Shape;361;p36"/>
          <p:cNvSpPr txBox="1"/>
          <p:nvPr/>
        </p:nvSpPr>
        <p:spPr>
          <a:xfrm>
            <a:off x="485100" y="1452100"/>
            <a:ext cx="31812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push()</a:t>
            </a:r>
            <a:endParaRPr sz="36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62" name="Google Shape;362;p36"/>
          <p:cNvSpPr txBox="1"/>
          <p:nvPr/>
        </p:nvSpPr>
        <p:spPr>
          <a:xfrm>
            <a:off x="5259900" y="1485725"/>
            <a:ext cx="31812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unshift()</a:t>
            </a:r>
            <a:endParaRPr sz="36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63" name="Google Shape;363;p36"/>
          <p:cNvSpPr txBox="1"/>
          <p:nvPr/>
        </p:nvSpPr>
        <p:spPr>
          <a:xfrm>
            <a:off x="622075" y="2177300"/>
            <a:ext cx="32442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Adiciona um ou mais elementos ao final do array</a:t>
            </a:r>
            <a:endParaRPr/>
          </a:p>
        </p:txBody>
      </p:sp>
      <p:sp>
        <p:nvSpPr>
          <p:cNvPr id="364" name="Google Shape;364;p36"/>
          <p:cNvSpPr txBox="1"/>
          <p:nvPr/>
        </p:nvSpPr>
        <p:spPr>
          <a:xfrm>
            <a:off x="5259900" y="2177300"/>
            <a:ext cx="32442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Adiciona um ou mais elementos no começo do array</a:t>
            </a:r>
            <a:endParaRPr/>
          </a:p>
        </p:txBody>
      </p:sp>
      <p:pic>
        <p:nvPicPr>
          <p:cNvPr id="365" name="Google Shape;365;p36"/>
          <p:cNvPicPr preferRelativeResize="0"/>
          <p:nvPr/>
        </p:nvPicPr>
        <p:blipFill rotWithShape="1">
          <a:blip r:embed="rId4">
            <a:alphaModFix/>
          </a:blip>
          <a:srcRect b="44152" l="13539" r="31467" t="49304"/>
          <a:stretch/>
        </p:blipFill>
        <p:spPr>
          <a:xfrm>
            <a:off x="413325" y="2820575"/>
            <a:ext cx="3762524" cy="25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6"/>
          <p:cNvPicPr preferRelativeResize="0"/>
          <p:nvPr/>
        </p:nvPicPr>
        <p:blipFill rotWithShape="1">
          <a:blip r:embed="rId4">
            <a:alphaModFix/>
          </a:blip>
          <a:srcRect b="40137" l="13539" r="31467" t="56148"/>
          <a:stretch/>
        </p:blipFill>
        <p:spPr>
          <a:xfrm>
            <a:off x="413325" y="3048449"/>
            <a:ext cx="3762524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6"/>
          <p:cNvPicPr preferRelativeResize="0"/>
          <p:nvPr/>
        </p:nvPicPr>
        <p:blipFill rotWithShape="1">
          <a:blip r:embed="rId4">
            <a:alphaModFix/>
          </a:blip>
          <a:srcRect b="35245" l="13539" r="31467" t="60163"/>
          <a:stretch/>
        </p:blipFill>
        <p:spPr>
          <a:xfrm>
            <a:off x="413325" y="3191319"/>
            <a:ext cx="3762524" cy="1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6"/>
          <p:cNvPicPr preferRelativeResize="0"/>
          <p:nvPr/>
        </p:nvPicPr>
        <p:blipFill rotWithShape="1">
          <a:blip r:embed="rId4">
            <a:alphaModFix/>
          </a:blip>
          <a:srcRect b="30625" l="13539" r="31467" t="64783"/>
          <a:stretch/>
        </p:blipFill>
        <p:spPr>
          <a:xfrm>
            <a:off x="413325" y="3344122"/>
            <a:ext cx="3762524" cy="1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6"/>
          <p:cNvPicPr preferRelativeResize="0"/>
          <p:nvPr/>
        </p:nvPicPr>
        <p:blipFill rotWithShape="1">
          <a:blip r:embed="rId4">
            <a:alphaModFix/>
          </a:blip>
          <a:srcRect b="22213" l="13539" r="31467" t="68446"/>
          <a:stretch/>
        </p:blipFill>
        <p:spPr>
          <a:xfrm>
            <a:off x="413325" y="3486964"/>
            <a:ext cx="3762524" cy="35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6"/>
          <p:cNvPicPr preferRelativeResize="0"/>
          <p:nvPr/>
        </p:nvPicPr>
        <p:blipFill rotWithShape="1">
          <a:blip r:embed="rId5">
            <a:alphaModFix/>
          </a:blip>
          <a:srcRect b="48098" l="13598" r="43906" t="47050"/>
          <a:stretch/>
        </p:blipFill>
        <p:spPr>
          <a:xfrm>
            <a:off x="4710675" y="2820575"/>
            <a:ext cx="4004624" cy="263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6"/>
          <p:cNvPicPr preferRelativeResize="0"/>
          <p:nvPr/>
        </p:nvPicPr>
        <p:blipFill rotWithShape="1">
          <a:blip r:embed="rId5">
            <a:alphaModFix/>
          </a:blip>
          <a:srcRect b="43599" l="13598" r="43906" t="51549"/>
          <a:stretch/>
        </p:blipFill>
        <p:spPr>
          <a:xfrm>
            <a:off x="4710675" y="3072270"/>
            <a:ext cx="4004624" cy="263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6"/>
          <p:cNvPicPr preferRelativeResize="0"/>
          <p:nvPr/>
        </p:nvPicPr>
        <p:blipFill rotWithShape="1">
          <a:blip r:embed="rId5">
            <a:alphaModFix/>
          </a:blip>
          <a:srcRect b="34880" l="13598" r="43906" t="55769"/>
          <a:stretch/>
        </p:blipFill>
        <p:spPr>
          <a:xfrm>
            <a:off x="4710675" y="3315810"/>
            <a:ext cx="4004624" cy="507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7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7"/>
          <p:cNvSpPr txBox="1"/>
          <p:nvPr/>
        </p:nvSpPr>
        <p:spPr>
          <a:xfrm>
            <a:off x="538025" y="386600"/>
            <a:ext cx="8043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rgbClr val="2E2E2C"/>
                </a:solidFill>
              </a:rPr>
              <a:t>Remover elementos</a:t>
            </a:r>
            <a:endParaRPr b="1" sz="4200">
              <a:solidFill>
                <a:srgbClr val="2E2E2C"/>
              </a:solidFill>
            </a:endParaRPr>
          </a:p>
        </p:txBody>
      </p:sp>
      <p:sp>
        <p:nvSpPr>
          <p:cNvPr id="380" name="Google Shape;380;p37"/>
          <p:cNvSpPr txBox="1"/>
          <p:nvPr/>
        </p:nvSpPr>
        <p:spPr>
          <a:xfrm>
            <a:off x="658025" y="1452100"/>
            <a:ext cx="31812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pop</a:t>
            </a:r>
            <a:r>
              <a:rPr lang="pt-BR" sz="36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()</a:t>
            </a:r>
            <a:endParaRPr sz="36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81" name="Google Shape;381;p37"/>
          <p:cNvSpPr txBox="1"/>
          <p:nvPr/>
        </p:nvSpPr>
        <p:spPr>
          <a:xfrm>
            <a:off x="4998150" y="1452100"/>
            <a:ext cx="31812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shift()</a:t>
            </a:r>
            <a:endParaRPr sz="36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82" name="Google Shape;382;p37"/>
          <p:cNvSpPr txBox="1"/>
          <p:nvPr/>
        </p:nvSpPr>
        <p:spPr>
          <a:xfrm>
            <a:off x="795000" y="2177300"/>
            <a:ext cx="32442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Remove o </a:t>
            </a:r>
            <a:r>
              <a:rPr lang="pt-BR"/>
              <a:t>último</a:t>
            </a:r>
            <a:r>
              <a:rPr lang="pt-BR"/>
              <a:t> elemento do array</a:t>
            </a:r>
            <a:endParaRPr/>
          </a:p>
        </p:txBody>
      </p:sp>
      <p:sp>
        <p:nvSpPr>
          <p:cNvPr id="383" name="Google Shape;383;p37"/>
          <p:cNvSpPr txBox="1"/>
          <p:nvPr/>
        </p:nvSpPr>
        <p:spPr>
          <a:xfrm>
            <a:off x="4998150" y="2143675"/>
            <a:ext cx="32442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Remove o primeiro elemento do array</a:t>
            </a:r>
            <a:endParaRPr/>
          </a:p>
        </p:txBody>
      </p:sp>
      <p:pic>
        <p:nvPicPr>
          <p:cNvPr id="384" name="Google Shape;384;p37"/>
          <p:cNvPicPr preferRelativeResize="0"/>
          <p:nvPr/>
        </p:nvPicPr>
        <p:blipFill rotWithShape="1">
          <a:blip r:embed="rId4">
            <a:alphaModFix/>
          </a:blip>
          <a:srcRect b="35218" l="13501" r="39023" t="50168"/>
          <a:stretch/>
        </p:blipFill>
        <p:spPr>
          <a:xfrm>
            <a:off x="550178" y="2719325"/>
            <a:ext cx="3596873" cy="6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7"/>
          <p:cNvPicPr preferRelativeResize="0"/>
          <p:nvPr/>
        </p:nvPicPr>
        <p:blipFill rotWithShape="1">
          <a:blip r:embed="rId4">
            <a:alphaModFix/>
          </a:blip>
          <a:srcRect b="22296" l="13501" r="39023" t="63516"/>
          <a:stretch/>
        </p:blipFill>
        <p:spPr>
          <a:xfrm>
            <a:off x="4767925" y="2719325"/>
            <a:ext cx="3704660" cy="6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8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1" name="Google Shape;39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8"/>
          <p:cNvSpPr txBox="1"/>
          <p:nvPr/>
        </p:nvSpPr>
        <p:spPr>
          <a:xfrm>
            <a:off x="538025" y="386600"/>
            <a:ext cx="8043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rgbClr val="2E2E2C"/>
                </a:solidFill>
              </a:rPr>
              <a:t>Remover elementos</a:t>
            </a:r>
            <a:endParaRPr b="1" sz="4200">
              <a:solidFill>
                <a:srgbClr val="2E2E2C"/>
              </a:solidFill>
            </a:endParaRPr>
          </a:p>
        </p:txBody>
      </p:sp>
      <p:sp>
        <p:nvSpPr>
          <p:cNvPr id="393" name="Google Shape;393;p38"/>
          <p:cNvSpPr txBox="1"/>
          <p:nvPr/>
        </p:nvSpPr>
        <p:spPr>
          <a:xfrm>
            <a:off x="2981400" y="1075850"/>
            <a:ext cx="31812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splice</a:t>
            </a:r>
            <a:r>
              <a:rPr lang="pt-BR" sz="36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()</a:t>
            </a:r>
            <a:endParaRPr sz="36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394" name="Google Shape;394;p38"/>
          <p:cNvPicPr preferRelativeResize="0"/>
          <p:nvPr/>
        </p:nvPicPr>
        <p:blipFill rotWithShape="1">
          <a:blip r:embed="rId4">
            <a:alphaModFix/>
          </a:blip>
          <a:srcRect b="48370" l="13338" r="24216" t="45357"/>
          <a:stretch/>
        </p:blipFill>
        <p:spPr>
          <a:xfrm>
            <a:off x="1082800" y="2269675"/>
            <a:ext cx="6978399" cy="39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8"/>
          <p:cNvPicPr preferRelativeResize="0"/>
          <p:nvPr/>
        </p:nvPicPr>
        <p:blipFill rotWithShape="1">
          <a:blip r:embed="rId4">
            <a:alphaModFix/>
          </a:blip>
          <a:srcRect b="43963" l="13338" r="24216" t="51936"/>
          <a:stretch/>
        </p:blipFill>
        <p:spPr>
          <a:xfrm>
            <a:off x="1082800" y="2628712"/>
            <a:ext cx="6978399" cy="257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8"/>
          <p:cNvPicPr preferRelativeResize="0"/>
          <p:nvPr/>
        </p:nvPicPr>
        <p:blipFill rotWithShape="1">
          <a:blip r:embed="rId4">
            <a:alphaModFix/>
          </a:blip>
          <a:srcRect b="38877" l="13338" r="24216" t="55762"/>
          <a:stretch/>
        </p:blipFill>
        <p:spPr>
          <a:xfrm>
            <a:off x="1082800" y="2854474"/>
            <a:ext cx="6978399" cy="336801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8"/>
          <p:cNvSpPr txBox="1"/>
          <p:nvPr/>
        </p:nvSpPr>
        <p:spPr>
          <a:xfrm>
            <a:off x="2432975" y="1698350"/>
            <a:ext cx="425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Remove um intervalo de elementos do array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9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3" name="Google Shape;40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9"/>
          <p:cNvSpPr txBox="1"/>
          <p:nvPr/>
        </p:nvSpPr>
        <p:spPr>
          <a:xfrm>
            <a:off x="538025" y="386600"/>
            <a:ext cx="8043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rgbClr val="2E2E2C"/>
                </a:solidFill>
              </a:rPr>
              <a:t>Remover elementos</a:t>
            </a:r>
            <a:endParaRPr b="1" sz="4200">
              <a:solidFill>
                <a:srgbClr val="2E2E2C"/>
              </a:solidFill>
            </a:endParaRPr>
          </a:p>
        </p:txBody>
      </p:sp>
      <p:pic>
        <p:nvPicPr>
          <p:cNvPr id="405" name="Google Shape;405;p39"/>
          <p:cNvPicPr preferRelativeResize="0"/>
          <p:nvPr/>
        </p:nvPicPr>
        <p:blipFill rotWithShape="1">
          <a:blip r:embed="rId4">
            <a:alphaModFix/>
          </a:blip>
          <a:srcRect b="21889" l="13212" r="24260" t="45372"/>
          <a:stretch/>
        </p:blipFill>
        <p:spPr>
          <a:xfrm>
            <a:off x="789288" y="1608624"/>
            <a:ext cx="7565424" cy="22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0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1" name="Google Shape;41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0"/>
          <p:cNvSpPr txBox="1"/>
          <p:nvPr/>
        </p:nvSpPr>
        <p:spPr>
          <a:xfrm>
            <a:off x="538025" y="386600"/>
            <a:ext cx="8043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rgbClr val="2E2E2C"/>
                </a:solidFill>
              </a:rPr>
              <a:t>Buscar </a:t>
            </a:r>
            <a:r>
              <a:rPr b="1" lang="pt-BR" sz="5000">
                <a:solidFill>
                  <a:srgbClr val="2E2E2C"/>
                </a:solidFill>
              </a:rPr>
              <a:t>índice</a:t>
            </a:r>
            <a:r>
              <a:rPr b="1" lang="pt-BR" sz="5000">
                <a:solidFill>
                  <a:srgbClr val="2E2E2C"/>
                </a:solidFill>
              </a:rPr>
              <a:t> </a:t>
            </a:r>
            <a:endParaRPr b="1" sz="4200">
              <a:solidFill>
                <a:srgbClr val="2E2E2C"/>
              </a:solidFill>
            </a:endParaRPr>
          </a:p>
        </p:txBody>
      </p:sp>
      <p:sp>
        <p:nvSpPr>
          <p:cNvPr id="413" name="Google Shape;413;p40"/>
          <p:cNvSpPr txBox="1"/>
          <p:nvPr/>
        </p:nvSpPr>
        <p:spPr>
          <a:xfrm>
            <a:off x="2968913" y="1000175"/>
            <a:ext cx="31812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indexOf</a:t>
            </a:r>
            <a:r>
              <a:rPr lang="pt-BR" sz="36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()</a:t>
            </a:r>
            <a:endParaRPr sz="36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414" name="Google Shape;414;p40"/>
          <p:cNvSpPr txBox="1"/>
          <p:nvPr/>
        </p:nvSpPr>
        <p:spPr>
          <a:xfrm>
            <a:off x="2456575" y="1630225"/>
            <a:ext cx="41181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Retorna o </a:t>
            </a:r>
            <a:r>
              <a:rPr lang="pt-BR"/>
              <a:t>índice</a:t>
            </a:r>
            <a:r>
              <a:rPr lang="pt-BR"/>
              <a:t> do elemento informado</a:t>
            </a:r>
            <a:endParaRPr/>
          </a:p>
        </p:txBody>
      </p:sp>
      <p:pic>
        <p:nvPicPr>
          <p:cNvPr id="415" name="Google Shape;415;p40"/>
          <p:cNvPicPr preferRelativeResize="0"/>
          <p:nvPr/>
        </p:nvPicPr>
        <p:blipFill rotWithShape="1">
          <a:blip r:embed="rId4">
            <a:alphaModFix/>
          </a:blip>
          <a:srcRect b="54532" l="12974" r="35190" t="38241"/>
          <a:stretch/>
        </p:blipFill>
        <p:spPr>
          <a:xfrm>
            <a:off x="1464700" y="2251975"/>
            <a:ext cx="6189674" cy="4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0"/>
          <p:cNvPicPr preferRelativeResize="0"/>
          <p:nvPr/>
        </p:nvPicPr>
        <p:blipFill rotWithShape="1">
          <a:blip r:embed="rId4">
            <a:alphaModFix/>
          </a:blip>
          <a:srcRect b="46591" l="12974" r="35190" t="45144"/>
          <a:stretch/>
        </p:blipFill>
        <p:spPr>
          <a:xfrm>
            <a:off x="1464700" y="2697112"/>
            <a:ext cx="6189674" cy="55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0"/>
          <p:cNvPicPr preferRelativeResize="0"/>
          <p:nvPr/>
        </p:nvPicPr>
        <p:blipFill rotWithShape="1">
          <a:blip r:embed="rId4">
            <a:alphaModFix/>
          </a:blip>
          <a:srcRect b="37657" l="12974" r="35190" t="53069"/>
          <a:stretch/>
        </p:blipFill>
        <p:spPr>
          <a:xfrm>
            <a:off x="1464688" y="3178175"/>
            <a:ext cx="6189674" cy="6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1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3" name="Google Shape;42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1"/>
          <p:cNvSpPr txBox="1"/>
          <p:nvPr/>
        </p:nvSpPr>
        <p:spPr>
          <a:xfrm>
            <a:off x="538025" y="386600"/>
            <a:ext cx="8043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rgbClr val="2E2E2C"/>
                </a:solidFill>
              </a:rPr>
              <a:t>Ordenar array</a:t>
            </a:r>
            <a:endParaRPr b="1" sz="4200">
              <a:solidFill>
                <a:srgbClr val="2E2E2C"/>
              </a:solidFill>
            </a:endParaRPr>
          </a:p>
        </p:txBody>
      </p:sp>
      <p:sp>
        <p:nvSpPr>
          <p:cNvPr id="425" name="Google Shape;425;p41"/>
          <p:cNvSpPr txBox="1"/>
          <p:nvPr/>
        </p:nvSpPr>
        <p:spPr>
          <a:xfrm>
            <a:off x="2981400" y="924825"/>
            <a:ext cx="31812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sort</a:t>
            </a:r>
            <a:r>
              <a:rPr lang="pt-BR" sz="36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()</a:t>
            </a:r>
            <a:endParaRPr sz="36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426" name="Google Shape;426;p41"/>
          <p:cNvPicPr preferRelativeResize="0"/>
          <p:nvPr/>
        </p:nvPicPr>
        <p:blipFill rotWithShape="1">
          <a:blip r:embed="rId4">
            <a:alphaModFix/>
          </a:blip>
          <a:srcRect b="51954" l="13643" r="28125" t="32710"/>
          <a:stretch/>
        </p:blipFill>
        <p:spPr>
          <a:xfrm>
            <a:off x="1713738" y="1900525"/>
            <a:ext cx="5691576" cy="8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1"/>
          <p:cNvSpPr txBox="1"/>
          <p:nvPr/>
        </p:nvSpPr>
        <p:spPr>
          <a:xfrm>
            <a:off x="2432975" y="1506625"/>
            <a:ext cx="425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Ordena o array em ordem crescente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8" name="Google Shape;428;p41"/>
          <p:cNvSpPr txBox="1"/>
          <p:nvPr/>
        </p:nvSpPr>
        <p:spPr>
          <a:xfrm>
            <a:off x="3125850" y="2663250"/>
            <a:ext cx="31812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reverse</a:t>
            </a:r>
            <a:r>
              <a:rPr lang="pt-BR" sz="36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()</a:t>
            </a:r>
            <a:endParaRPr sz="36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429" name="Google Shape;429;p41"/>
          <p:cNvSpPr txBox="1"/>
          <p:nvPr/>
        </p:nvSpPr>
        <p:spPr>
          <a:xfrm>
            <a:off x="2589900" y="3158575"/>
            <a:ext cx="425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Inverte a ordem do array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30" name="Google Shape;430;p41"/>
          <p:cNvPicPr preferRelativeResize="0"/>
          <p:nvPr/>
        </p:nvPicPr>
        <p:blipFill rotWithShape="1">
          <a:blip r:embed="rId4">
            <a:alphaModFix/>
          </a:blip>
          <a:srcRect b="43734" l="13643" r="28125" t="47438"/>
          <a:stretch/>
        </p:blipFill>
        <p:spPr>
          <a:xfrm>
            <a:off x="1726200" y="3552463"/>
            <a:ext cx="5691576" cy="48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4">
            <a:alphaModFix/>
          </a:blip>
          <a:srcRect b="45562" l="35075" r="8595" t="24698"/>
          <a:stretch/>
        </p:blipFill>
        <p:spPr>
          <a:xfrm>
            <a:off x="2304733" y="1638575"/>
            <a:ext cx="4534317" cy="1528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 rotWithShape="1">
          <a:blip r:embed="rId4">
            <a:alphaModFix/>
          </a:blip>
          <a:srcRect b="38240" l="35075" r="8595" t="54025"/>
          <a:stretch/>
        </p:blipFill>
        <p:spPr>
          <a:xfrm>
            <a:off x="2304525" y="3107433"/>
            <a:ext cx="4534317" cy="397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DF49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2"/>
          <p:cNvSpPr/>
          <p:nvPr/>
        </p:nvSpPr>
        <p:spPr>
          <a:xfrm>
            <a:off x="2157600" y="359425"/>
            <a:ext cx="4828800" cy="44124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2"/>
          <p:cNvSpPr txBox="1"/>
          <p:nvPr/>
        </p:nvSpPr>
        <p:spPr>
          <a:xfrm>
            <a:off x="785700" y="3071700"/>
            <a:ext cx="7572600" cy="971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700">
                <a:solidFill>
                  <a:srgbClr val="2E2E2C"/>
                </a:solidFill>
              </a:rPr>
              <a:t>Métodos em</a:t>
            </a:r>
            <a:endParaRPr b="1" sz="5700">
              <a:solidFill>
                <a:srgbClr val="2E2E2C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700">
                <a:solidFill>
                  <a:srgbClr val="2E2E2C"/>
                </a:solidFill>
              </a:rPr>
              <a:t>Arrays</a:t>
            </a:r>
            <a:endParaRPr b="1" sz="5700">
              <a:solidFill>
                <a:srgbClr val="2E2E2C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rgbClr val="2E2E2C"/>
              </a:solidFill>
            </a:endParaRPr>
          </a:p>
        </p:txBody>
      </p:sp>
      <p:pic>
        <p:nvPicPr>
          <p:cNvPr id="437" name="Google Shape;43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412" y="850525"/>
            <a:ext cx="2123175" cy="21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0412" y="749675"/>
            <a:ext cx="2123175" cy="212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DF49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3"/>
          <p:cNvSpPr/>
          <p:nvPr/>
        </p:nvSpPr>
        <p:spPr>
          <a:xfrm>
            <a:off x="2157600" y="359425"/>
            <a:ext cx="4828800" cy="44124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3"/>
          <p:cNvSpPr txBox="1"/>
          <p:nvPr/>
        </p:nvSpPr>
        <p:spPr>
          <a:xfrm>
            <a:off x="475575" y="3071700"/>
            <a:ext cx="7882800" cy="971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rgbClr val="2E2E2C"/>
                </a:solidFill>
              </a:rPr>
              <a:t>Métodos em Arrays</a:t>
            </a:r>
            <a:endParaRPr b="1" sz="5000">
              <a:solidFill>
                <a:srgbClr val="2E2E2C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500">
              <a:solidFill>
                <a:srgbClr val="2E2E2C"/>
              </a:solidFill>
            </a:endParaRPr>
          </a:p>
        </p:txBody>
      </p:sp>
      <p:pic>
        <p:nvPicPr>
          <p:cNvPr id="445" name="Google Shape;44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412" y="850525"/>
            <a:ext cx="2123175" cy="21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0412" y="749675"/>
            <a:ext cx="2123175" cy="212317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43"/>
          <p:cNvSpPr txBox="1"/>
          <p:nvPr/>
        </p:nvSpPr>
        <p:spPr>
          <a:xfrm>
            <a:off x="572950" y="3613075"/>
            <a:ext cx="7882800" cy="971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Sistema do banco</a:t>
            </a:r>
            <a:endParaRPr b="1" sz="35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4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3" name="Google Shape;45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4"/>
          <p:cNvSpPr txBox="1"/>
          <p:nvPr/>
        </p:nvSpPr>
        <p:spPr>
          <a:xfrm>
            <a:off x="1437150" y="1255350"/>
            <a:ext cx="6370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00"/>
              <a:t>Adicionar </a:t>
            </a:r>
            <a:r>
              <a:rPr lang="pt-BR" sz="2900"/>
              <a:t>avalistas</a:t>
            </a:r>
            <a:endParaRPr sz="2900"/>
          </a:p>
        </p:txBody>
      </p:sp>
      <p:sp>
        <p:nvSpPr>
          <p:cNvPr id="455" name="Google Shape;455;p44"/>
          <p:cNvSpPr txBox="1"/>
          <p:nvPr/>
        </p:nvSpPr>
        <p:spPr>
          <a:xfrm>
            <a:off x="1629350" y="1807138"/>
            <a:ext cx="5986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00"/>
              <a:t>Remover </a:t>
            </a:r>
            <a:r>
              <a:rPr lang="pt-BR" sz="2900"/>
              <a:t>avalista</a:t>
            </a:r>
            <a:endParaRPr sz="2900"/>
          </a:p>
        </p:txBody>
      </p:sp>
      <p:sp>
        <p:nvSpPr>
          <p:cNvPr id="456" name="Google Shape;456;p44"/>
          <p:cNvSpPr txBox="1"/>
          <p:nvPr/>
        </p:nvSpPr>
        <p:spPr>
          <a:xfrm>
            <a:off x="1702100" y="2431214"/>
            <a:ext cx="58413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00"/>
              <a:t>Editar </a:t>
            </a:r>
            <a:r>
              <a:rPr lang="pt-BR" sz="2900"/>
              <a:t>avalista</a:t>
            </a:r>
            <a:endParaRPr b="1" sz="2900"/>
          </a:p>
        </p:txBody>
      </p:sp>
      <p:sp>
        <p:nvSpPr>
          <p:cNvPr id="457" name="Google Shape;457;p44"/>
          <p:cNvSpPr txBox="1"/>
          <p:nvPr/>
        </p:nvSpPr>
        <p:spPr>
          <a:xfrm>
            <a:off x="2346822" y="3121220"/>
            <a:ext cx="45519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00"/>
              <a:t>Ordenar </a:t>
            </a:r>
            <a:r>
              <a:rPr lang="pt-BR" sz="2900"/>
              <a:t>avalistas</a:t>
            </a:r>
            <a:endParaRPr sz="2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DF49"/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5"/>
          <p:cNvSpPr/>
          <p:nvPr/>
        </p:nvSpPr>
        <p:spPr>
          <a:xfrm>
            <a:off x="2157600" y="359425"/>
            <a:ext cx="4828800" cy="44124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45"/>
          <p:cNvSpPr txBox="1"/>
          <p:nvPr/>
        </p:nvSpPr>
        <p:spPr>
          <a:xfrm>
            <a:off x="785700" y="3071700"/>
            <a:ext cx="7572600" cy="971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0">
                <a:solidFill>
                  <a:srgbClr val="2E2E2C"/>
                </a:solidFill>
              </a:rPr>
              <a:t>Acesso aleatório em </a:t>
            </a:r>
            <a:r>
              <a:rPr b="1" lang="pt-BR" sz="6000">
                <a:solidFill>
                  <a:srgbClr val="2E2E2C"/>
                </a:solidFill>
              </a:rPr>
              <a:t>Arrays</a:t>
            </a:r>
            <a:endParaRPr b="1" sz="6000">
              <a:solidFill>
                <a:srgbClr val="2E2E2C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300">
              <a:solidFill>
                <a:srgbClr val="2E2E2C"/>
              </a:solidFill>
            </a:endParaRPr>
          </a:p>
        </p:txBody>
      </p:sp>
      <p:pic>
        <p:nvPicPr>
          <p:cNvPr id="464" name="Google Shape;46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412" y="850525"/>
            <a:ext cx="2123175" cy="21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0412" y="749675"/>
            <a:ext cx="2123175" cy="212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6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1" name="Google Shape;47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6"/>
          <p:cNvPicPr preferRelativeResize="0"/>
          <p:nvPr/>
        </p:nvPicPr>
        <p:blipFill rotWithShape="1">
          <a:blip r:embed="rId4">
            <a:alphaModFix/>
          </a:blip>
          <a:srcRect b="46397" l="0" r="0" t="0"/>
          <a:stretch/>
        </p:blipFill>
        <p:spPr>
          <a:xfrm>
            <a:off x="1029050" y="1614825"/>
            <a:ext cx="2923576" cy="191382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46"/>
          <p:cNvSpPr txBox="1"/>
          <p:nvPr/>
        </p:nvSpPr>
        <p:spPr>
          <a:xfrm>
            <a:off x="4618000" y="814750"/>
            <a:ext cx="40098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Manuel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Edval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Sarah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Kilma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Matheus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Rafael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Keila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Lucas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Letícia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José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6"/>
          <p:cNvSpPr txBox="1"/>
          <p:nvPr/>
        </p:nvSpPr>
        <p:spPr>
          <a:xfrm>
            <a:off x="538025" y="386600"/>
            <a:ext cx="8043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rgbClr val="2E2E2C"/>
                </a:solidFill>
              </a:rPr>
              <a:t>Sorteio</a:t>
            </a:r>
            <a:endParaRPr b="1" sz="4200">
              <a:solidFill>
                <a:srgbClr val="2E2E2C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7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7"/>
          <p:cNvSpPr txBox="1"/>
          <p:nvPr/>
        </p:nvSpPr>
        <p:spPr>
          <a:xfrm>
            <a:off x="538025" y="386600"/>
            <a:ext cx="8043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rgbClr val="2E2E2C"/>
                </a:solidFill>
              </a:rPr>
              <a:t>Math</a:t>
            </a:r>
            <a:endParaRPr b="1" sz="4200">
              <a:solidFill>
                <a:srgbClr val="2E2E2C"/>
              </a:solidFill>
            </a:endParaRPr>
          </a:p>
        </p:txBody>
      </p:sp>
      <p:sp>
        <p:nvSpPr>
          <p:cNvPr id="482" name="Google Shape;482;p47"/>
          <p:cNvSpPr txBox="1"/>
          <p:nvPr/>
        </p:nvSpPr>
        <p:spPr>
          <a:xfrm>
            <a:off x="1066375" y="1036725"/>
            <a:ext cx="71709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dk1"/>
                </a:solidFill>
              </a:rPr>
              <a:t>Objeto para realizar </a:t>
            </a:r>
            <a:r>
              <a:rPr i="1" lang="pt-BR" sz="2100">
                <a:solidFill>
                  <a:srgbClr val="4E92C9"/>
                </a:solidFill>
              </a:rPr>
              <a:t>operações matemáticas</a:t>
            </a:r>
            <a:r>
              <a:rPr lang="pt-BR" sz="2100">
                <a:solidFill>
                  <a:schemeClr val="dk1"/>
                </a:solidFill>
              </a:rPr>
              <a:t> em </a:t>
            </a:r>
            <a:r>
              <a:rPr i="1" lang="pt-BR" sz="2100">
                <a:solidFill>
                  <a:srgbClr val="4E92C9"/>
                </a:solidFill>
              </a:rPr>
              <a:t>números</a:t>
            </a:r>
            <a:endParaRPr i="1" sz="2400">
              <a:solidFill>
                <a:srgbClr val="4E92C9"/>
              </a:solidFill>
            </a:endParaRPr>
          </a:p>
        </p:txBody>
      </p:sp>
      <p:sp>
        <p:nvSpPr>
          <p:cNvPr id="483" name="Google Shape;483;p47"/>
          <p:cNvSpPr txBox="1"/>
          <p:nvPr/>
        </p:nvSpPr>
        <p:spPr>
          <a:xfrm>
            <a:off x="3134100" y="1553363"/>
            <a:ext cx="28758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Math.random()</a:t>
            </a:r>
            <a:endParaRPr sz="30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484" name="Google Shape;484;p47"/>
          <p:cNvSpPr txBox="1"/>
          <p:nvPr/>
        </p:nvSpPr>
        <p:spPr>
          <a:xfrm>
            <a:off x="923700" y="2133000"/>
            <a:ext cx="66129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Retorna um número </a:t>
            </a:r>
            <a:r>
              <a:rPr lang="pt-BR" sz="1800"/>
              <a:t>aleatório</a:t>
            </a:r>
            <a:r>
              <a:rPr lang="pt-BR" sz="1800"/>
              <a:t> de ponto flutuante entre 0 e 1;</a:t>
            </a:r>
            <a:endParaRPr sz="1800"/>
          </a:p>
        </p:txBody>
      </p:sp>
      <p:sp>
        <p:nvSpPr>
          <p:cNvPr id="485" name="Google Shape;485;p47"/>
          <p:cNvSpPr txBox="1"/>
          <p:nvPr/>
        </p:nvSpPr>
        <p:spPr>
          <a:xfrm>
            <a:off x="1814250" y="2537250"/>
            <a:ext cx="46902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Incluindo o 0, mas nunca incluindo o 1.</a:t>
            </a:r>
            <a:endParaRPr sz="1800"/>
          </a:p>
        </p:txBody>
      </p:sp>
      <p:pic>
        <p:nvPicPr>
          <p:cNvPr id="486" name="Google Shape;486;p47"/>
          <p:cNvPicPr preferRelativeResize="0"/>
          <p:nvPr/>
        </p:nvPicPr>
        <p:blipFill rotWithShape="1">
          <a:blip r:embed="rId4">
            <a:alphaModFix/>
          </a:blip>
          <a:srcRect b="52895" l="12341" r="30151" t="41258"/>
          <a:stretch/>
        </p:blipFill>
        <p:spPr>
          <a:xfrm>
            <a:off x="1186400" y="3022348"/>
            <a:ext cx="6746251" cy="38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47"/>
          <p:cNvPicPr preferRelativeResize="0"/>
          <p:nvPr/>
        </p:nvPicPr>
        <p:blipFill rotWithShape="1">
          <a:blip r:embed="rId4">
            <a:alphaModFix/>
          </a:blip>
          <a:srcRect b="48498" l="12341" r="30151" t="46751"/>
          <a:stretch/>
        </p:blipFill>
        <p:spPr>
          <a:xfrm>
            <a:off x="1186400" y="3402264"/>
            <a:ext cx="6746251" cy="31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7"/>
          <p:cNvPicPr preferRelativeResize="0"/>
          <p:nvPr/>
        </p:nvPicPr>
        <p:blipFill rotWithShape="1">
          <a:blip r:embed="rId4">
            <a:alphaModFix/>
          </a:blip>
          <a:srcRect b="44100" l="12341" r="30151" t="51149"/>
          <a:stretch/>
        </p:blipFill>
        <p:spPr>
          <a:xfrm>
            <a:off x="1186400" y="3711400"/>
            <a:ext cx="6746251" cy="31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7"/>
          <p:cNvPicPr preferRelativeResize="0"/>
          <p:nvPr/>
        </p:nvPicPr>
        <p:blipFill rotWithShape="1">
          <a:blip r:embed="rId4">
            <a:alphaModFix/>
          </a:blip>
          <a:srcRect b="39479" l="12341" r="30151" t="55770"/>
          <a:stretch/>
        </p:blipFill>
        <p:spPr>
          <a:xfrm>
            <a:off x="1186400" y="3969450"/>
            <a:ext cx="6746251" cy="3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8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5" name="Google Shape;49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48"/>
          <p:cNvSpPr txBox="1"/>
          <p:nvPr/>
        </p:nvSpPr>
        <p:spPr>
          <a:xfrm>
            <a:off x="538025" y="386600"/>
            <a:ext cx="8043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rgbClr val="2E2E2C"/>
                </a:solidFill>
              </a:rPr>
              <a:t>Math</a:t>
            </a:r>
            <a:endParaRPr b="1" sz="4200">
              <a:solidFill>
                <a:srgbClr val="2E2E2C"/>
              </a:solidFill>
            </a:endParaRPr>
          </a:p>
        </p:txBody>
      </p:sp>
      <p:sp>
        <p:nvSpPr>
          <p:cNvPr id="497" name="Google Shape;497;p48"/>
          <p:cNvSpPr txBox="1"/>
          <p:nvPr/>
        </p:nvSpPr>
        <p:spPr>
          <a:xfrm>
            <a:off x="818625" y="1212925"/>
            <a:ext cx="28758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Math.floor()</a:t>
            </a:r>
            <a:endParaRPr sz="30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498" name="Google Shape;498;p48"/>
          <p:cNvSpPr txBox="1"/>
          <p:nvPr/>
        </p:nvSpPr>
        <p:spPr>
          <a:xfrm>
            <a:off x="908675" y="1810125"/>
            <a:ext cx="31917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Retorna o número arredondado para baixo;</a:t>
            </a:r>
            <a:endParaRPr sz="2000"/>
          </a:p>
        </p:txBody>
      </p:sp>
      <p:sp>
        <p:nvSpPr>
          <p:cNvPr id="499" name="Google Shape;499;p48"/>
          <p:cNvSpPr txBox="1"/>
          <p:nvPr/>
        </p:nvSpPr>
        <p:spPr>
          <a:xfrm>
            <a:off x="908675" y="2676575"/>
            <a:ext cx="34239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1.92323232→ 1</a:t>
            </a:r>
            <a:r>
              <a:rPr lang="pt-BR" sz="2000"/>
              <a:t>;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</a:rPr>
              <a:t>0.87680332→ 0;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</a:rPr>
              <a:t>2.87680332→ 2;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500" name="Google Shape;500;p48"/>
          <p:cNvPicPr preferRelativeResize="0"/>
          <p:nvPr/>
        </p:nvPicPr>
        <p:blipFill rotWithShape="1">
          <a:blip r:embed="rId4">
            <a:alphaModFix/>
          </a:blip>
          <a:srcRect b="54401" l="12448" r="38406" t="40173"/>
          <a:stretch/>
        </p:blipFill>
        <p:spPr>
          <a:xfrm>
            <a:off x="4100375" y="1446525"/>
            <a:ext cx="4429675" cy="314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8"/>
          <p:cNvPicPr preferRelativeResize="0"/>
          <p:nvPr/>
        </p:nvPicPr>
        <p:blipFill rotWithShape="1">
          <a:blip r:embed="rId4">
            <a:alphaModFix/>
          </a:blip>
          <a:srcRect b="49723" l="12448" r="38406" t="45825"/>
          <a:stretch/>
        </p:blipFill>
        <p:spPr>
          <a:xfrm>
            <a:off x="4100375" y="1760721"/>
            <a:ext cx="4429675" cy="257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8"/>
          <p:cNvPicPr preferRelativeResize="0"/>
          <p:nvPr/>
        </p:nvPicPr>
        <p:blipFill rotWithShape="1">
          <a:blip r:embed="rId4">
            <a:alphaModFix/>
          </a:blip>
          <a:srcRect b="44887" l="12448" r="38406" t="50662"/>
          <a:stretch/>
        </p:blipFill>
        <p:spPr>
          <a:xfrm>
            <a:off x="4100375" y="1994529"/>
            <a:ext cx="4429675" cy="257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8"/>
          <p:cNvPicPr preferRelativeResize="0"/>
          <p:nvPr/>
        </p:nvPicPr>
        <p:blipFill rotWithShape="1">
          <a:blip r:embed="rId4">
            <a:alphaModFix/>
          </a:blip>
          <a:srcRect b="40769" l="12448" r="38406" t="54780"/>
          <a:stretch/>
        </p:blipFill>
        <p:spPr>
          <a:xfrm>
            <a:off x="4100375" y="2212414"/>
            <a:ext cx="4429675" cy="257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8"/>
          <p:cNvPicPr preferRelativeResize="0"/>
          <p:nvPr/>
        </p:nvPicPr>
        <p:blipFill rotWithShape="1">
          <a:blip r:embed="rId5">
            <a:alphaModFix/>
          </a:blip>
          <a:srcRect b="39572" l="12687" r="33458" t="53774"/>
          <a:stretch/>
        </p:blipFill>
        <p:spPr>
          <a:xfrm>
            <a:off x="3076850" y="2788842"/>
            <a:ext cx="5504174" cy="38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48"/>
          <p:cNvPicPr preferRelativeResize="0"/>
          <p:nvPr/>
        </p:nvPicPr>
        <p:blipFill rotWithShape="1">
          <a:blip r:embed="rId5">
            <a:alphaModFix/>
          </a:blip>
          <a:srcRect b="34679" l="12687" r="33458" t="60834"/>
          <a:stretch/>
        </p:blipFill>
        <p:spPr>
          <a:xfrm>
            <a:off x="3076850" y="3171179"/>
            <a:ext cx="5504174" cy="25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48"/>
          <p:cNvPicPr preferRelativeResize="0"/>
          <p:nvPr/>
        </p:nvPicPr>
        <p:blipFill rotWithShape="1">
          <a:blip r:embed="rId5">
            <a:alphaModFix/>
          </a:blip>
          <a:srcRect b="30723" l="12687" r="33458" t="64791"/>
          <a:stretch/>
        </p:blipFill>
        <p:spPr>
          <a:xfrm>
            <a:off x="3076850" y="3372648"/>
            <a:ext cx="5504174" cy="2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9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2" name="Google Shape;51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49"/>
          <p:cNvPicPr preferRelativeResize="0"/>
          <p:nvPr/>
        </p:nvPicPr>
        <p:blipFill rotWithShape="1">
          <a:blip r:embed="rId4">
            <a:alphaModFix/>
          </a:blip>
          <a:srcRect b="46397" l="0" r="0" t="0"/>
          <a:stretch/>
        </p:blipFill>
        <p:spPr>
          <a:xfrm>
            <a:off x="1029050" y="1614825"/>
            <a:ext cx="2923576" cy="191382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49"/>
          <p:cNvSpPr txBox="1"/>
          <p:nvPr/>
        </p:nvSpPr>
        <p:spPr>
          <a:xfrm>
            <a:off x="4618000" y="814750"/>
            <a:ext cx="40098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Manuel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Edval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Sarah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Kilma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Matheus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Rafael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Keila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Lucas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Letícia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José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9"/>
          <p:cNvSpPr txBox="1"/>
          <p:nvPr/>
        </p:nvSpPr>
        <p:spPr>
          <a:xfrm>
            <a:off x="538025" y="386600"/>
            <a:ext cx="8043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rgbClr val="2E2E2C"/>
                </a:solidFill>
              </a:rPr>
              <a:t>Sorteio</a:t>
            </a:r>
            <a:endParaRPr b="1" sz="4200">
              <a:solidFill>
                <a:srgbClr val="2E2E2C"/>
              </a:solidFill>
            </a:endParaRPr>
          </a:p>
        </p:txBody>
      </p:sp>
      <p:sp>
        <p:nvSpPr>
          <p:cNvPr id="516" name="Google Shape;516;p49"/>
          <p:cNvSpPr txBox="1"/>
          <p:nvPr/>
        </p:nvSpPr>
        <p:spPr>
          <a:xfrm>
            <a:off x="1294300" y="2102925"/>
            <a:ext cx="6555000" cy="10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4E92C9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Sim, mas e o sorteio?</a:t>
            </a:r>
            <a:endParaRPr sz="4800">
              <a:solidFill>
                <a:srgbClr val="4E92C9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DF49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0"/>
          <p:cNvSpPr/>
          <p:nvPr/>
        </p:nvSpPr>
        <p:spPr>
          <a:xfrm>
            <a:off x="2157600" y="359425"/>
            <a:ext cx="4828800" cy="44124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50"/>
          <p:cNvSpPr txBox="1"/>
          <p:nvPr/>
        </p:nvSpPr>
        <p:spPr>
          <a:xfrm>
            <a:off x="785700" y="3071700"/>
            <a:ext cx="7572600" cy="971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800">
                <a:solidFill>
                  <a:srgbClr val="2E2E2C"/>
                </a:solidFill>
              </a:rPr>
              <a:t>Percorrendo </a:t>
            </a:r>
            <a:endParaRPr b="1" sz="6800">
              <a:solidFill>
                <a:srgbClr val="2E2E2C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800">
                <a:solidFill>
                  <a:srgbClr val="2E2E2C"/>
                </a:solidFill>
              </a:rPr>
              <a:t>Arrays</a:t>
            </a:r>
            <a:endParaRPr b="1" sz="6800">
              <a:solidFill>
                <a:srgbClr val="2E2E2C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300">
              <a:solidFill>
                <a:srgbClr val="2E2E2C"/>
              </a:solidFill>
            </a:endParaRPr>
          </a:p>
        </p:txBody>
      </p:sp>
      <p:pic>
        <p:nvPicPr>
          <p:cNvPr id="523" name="Google Shape;52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412" y="850525"/>
            <a:ext cx="2123175" cy="21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0412" y="749675"/>
            <a:ext cx="2123175" cy="212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1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0" name="Google Shape;53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51"/>
          <p:cNvPicPr preferRelativeResize="0"/>
          <p:nvPr/>
        </p:nvPicPr>
        <p:blipFill rotWithShape="1">
          <a:blip r:embed="rId4">
            <a:alphaModFix/>
          </a:blip>
          <a:srcRect b="34677" l="13289" r="23004" t="34674"/>
          <a:stretch/>
        </p:blipFill>
        <p:spPr>
          <a:xfrm>
            <a:off x="1106325" y="1634421"/>
            <a:ext cx="6931350" cy="1874675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51"/>
          <p:cNvSpPr txBox="1"/>
          <p:nvPr/>
        </p:nvSpPr>
        <p:spPr>
          <a:xfrm>
            <a:off x="4095675" y="2868725"/>
            <a:ext cx="46317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100 elementos?</a:t>
            </a:r>
            <a:endParaRPr sz="36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1483475" y="453075"/>
            <a:ext cx="62697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/>
              <a:t>Informa </a:t>
            </a:r>
            <a:r>
              <a:rPr lang="pt-BR" sz="3000"/>
              <a:t>qual é o</a:t>
            </a:r>
            <a:r>
              <a:rPr b="1" lang="pt-BR" sz="3000"/>
              <a:t> </a:t>
            </a:r>
            <a:r>
              <a:rPr lang="pt-BR" sz="3000"/>
              <a:t>primeiro cliente</a:t>
            </a:r>
            <a:endParaRPr sz="3000"/>
          </a:p>
        </p:txBody>
      </p:sp>
      <p:sp>
        <p:nvSpPr>
          <p:cNvPr id="85" name="Google Shape;85;p16"/>
          <p:cNvSpPr txBox="1"/>
          <p:nvPr/>
        </p:nvSpPr>
        <p:spPr>
          <a:xfrm>
            <a:off x="1672625" y="938175"/>
            <a:ext cx="58914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/>
              <a:t>Informa </a:t>
            </a:r>
            <a:r>
              <a:rPr lang="pt-BR" sz="3000"/>
              <a:t>a quantidade de clientes</a:t>
            </a:r>
            <a:endParaRPr sz="3000"/>
          </a:p>
        </p:txBody>
      </p:sp>
      <p:sp>
        <p:nvSpPr>
          <p:cNvPr id="86" name="Google Shape;86;p16"/>
          <p:cNvSpPr txBox="1"/>
          <p:nvPr/>
        </p:nvSpPr>
        <p:spPr>
          <a:xfrm>
            <a:off x="1815500" y="1543925"/>
            <a:ext cx="57486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/>
              <a:t>Adiciona </a:t>
            </a:r>
            <a:r>
              <a:rPr lang="pt-BR" sz="3000"/>
              <a:t>um novo cliente</a:t>
            </a:r>
            <a:endParaRPr sz="3000"/>
          </a:p>
        </p:txBody>
      </p:sp>
      <p:sp>
        <p:nvSpPr>
          <p:cNvPr id="87" name="Google Shape;87;p16"/>
          <p:cNvSpPr txBox="1"/>
          <p:nvPr/>
        </p:nvSpPr>
        <p:spPr>
          <a:xfrm>
            <a:off x="2450000" y="2039825"/>
            <a:ext cx="44796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/>
              <a:t>Remove </a:t>
            </a:r>
            <a:r>
              <a:rPr lang="pt-BR" sz="3000"/>
              <a:t>um cliente</a:t>
            </a:r>
            <a:endParaRPr sz="3000"/>
          </a:p>
        </p:txBody>
      </p:sp>
      <p:sp>
        <p:nvSpPr>
          <p:cNvPr id="88" name="Google Shape;88;p16"/>
          <p:cNvSpPr txBox="1"/>
          <p:nvPr/>
        </p:nvSpPr>
        <p:spPr>
          <a:xfrm>
            <a:off x="2118200" y="2524925"/>
            <a:ext cx="51432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/>
              <a:t>Edita </a:t>
            </a:r>
            <a:r>
              <a:rPr lang="pt-BR" sz="3000"/>
              <a:t>os dados de um cliente</a:t>
            </a:r>
            <a:endParaRPr sz="3000"/>
          </a:p>
        </p:txBody>
      </p:sp>
      <p:sp>
        <p:nvSpPr>
          <p:cNvPr id="89" name="Google Shape;89;p16"/>
          <p:cNvSpPr txBox="1"/>
          <p:nvPr/>
        </p:nvSpPr>
        <p:spPr>
          <a:xfrm>
            <a:off x="1966850" y="3025600"/>
            <a:ext cx="54459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/>
              <a:t>Ordena </a:t>
            </a:r>
            <a:r>
              <a:rPr lang="pt-BR" sz="3000"/>
              <a:t>os clientes por nome</a:t>
            </a:r>
            <a:endParaRPr sz="3000"/>
          </a:p>
        </p:txBody>
      </p:sp>
      <p:sp>
        <p:nvSpPr>
          <p:cNvPr id="90" name="Google Shape;90;p16"/>
          <p:cNvSpPr txBox="1"/>
          <p:nvPr/>
        </p:nvSpPr>
        <p:spPr>
          <a:xfrm>
            <a:off x="1672625" y="3510700"/>
            <a:ext cx="59337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/>
              <a:t>Busca </a:t>
            </a:r>
            <a:r>
              <a:rPr lang="pt-BR" sz="3000"/>
              <a:t>por um</a:t>
            </a:r>
            <a:r>
              <a:rPr lang="pt-BR" sz="3000"/>
              <a:t> cliente específico</a:t>
            </a:r>
            <a:endParaRPr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2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8" name="Google Shape;53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52"/>
          <p:cNvSpPr txBox="1"/>
          <p:nvPr/>
        </p:nvSpPr>
        <p:spPr>
          <a:xfrm>
            <a:off x="538025" y="386600"/>
            <a:ext cx="8043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rgbClr val="2E2E2C"/>
                </a:solidFill>
              </a:rPr>
              <a:t>Percorrendo Arrays</a:t>
            </a:r>
            <a:endParaRPr b="1" sz="4200">
              <a:solidFill>
                <a:srgbClr val="2E2E2C"/>
              </a:solidFill>
            </a:endParaRPr>
          </a:p>
        </p:txBody>
      </p:sp>
      <p:sp>
        <p:nvSpPr>
          <p:cNvPr id="540" name="Google Shape;540;p52"/>
          <p:cNvSpPr txBox="1"/>
          <p:nvPr/>
        </p:nvSpPr>
        <p:spPr>
          <a:xfrm>
            <a:off x="802675" y="1751675"/>
            <a:ext cx="2533500" cy="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Tradicional</a:t>
            </a:r>
            <a:endParaRPr b="1" sz="32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41" name="Google Shape;541;p52"/>
          <p:cNvSpPr txBox="1"/>
          <p:nvPr/>
        </p:nvSpPr>
        <p:spPr>
          <a:xfrm>
            <a:off x="5705063" y="2571748"/>
            <a:ext cx="22341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For IN</a:t>
            </a:r>
            <a:endParaRPr b="1" sz="32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42" name="Google Shape;542;p52"/>
          <p:cNvSpPr txBox="1"/>
          <p:nvPr/>
        </p:nvSpPr>
        <p:spPr>
          <a:xfrm>
            <a:off x="4125296" y="1546831"/>
            <a:ext cx="3158700" cy="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For OF</a:t>
            </a:r>
            <a:endParaRPr b="1" sz="32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43" name="Google Shape;543;p52"/>
          <p:cNvSpPr txBox="1"/>
          <p:nvPr/>
        </p:nvSpPr>
        <p:spPr>
          <a:xfrm>
            <a:off x="1036125" y="3219760"/>
            <a:ext cx="3640200" cy="12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For EACH</a:t>
            </a:r>
            <a:endParaRPr b="1" sz="32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3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9" name="Google Shape;54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53"/>
          <p:cNvSpPr txBox="1"/>
          <p:nvPr/>
        </p:nvSpPr>
        <p:spPr>
          <a:xfrm>
            <a:off x="485100" y="1239475"/>
            <a:ext cx="36024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800">
                <a:solidFill>
                  <a:srgbClr val="2E2E2C"/>
                </a:solidFill>
              </a:rPr>
              <a:t>Tradicional</a:t>
            </a:r>
            <a:endParaRPr b="1" sz="3000">
              <a:solidFill>
                <a:srgbClr val="2E2E2C"/>
              </a:solidFill>
            </a:endParaRPr>
          </a:p>
        </p:txBody>
      </p:sp>
      <p:sp>
        <p:nvSpPr>
          <p:cNvPr id="551" name="Google Shape;551;p53"/>
          <p:cNvSpPr txBox="1"/>
          <p:nvPr/>
        </p:nvSpPr>
        <p:spPr>
          <a:xfrm>
            <a:off x="4703150" y="1239475"/>
            <a:ext cx="36024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800">
                <a:solidFill>
                  <a:srgbClr val="2E2E2C"/>
                </a:solidFill>
              </a:rPr>
              <a:t>For IN</a:t>
            </a:r>
            <a:endParaRPr b="1" sz="3000">
              <a:solidFill>
                <a:srgbClr val="2E2E2C"/>
              </a:solidFill>
            </a:endParaRPr>
          </a:p>
        </p:txBody>
      </p:sp>
      <p:pic>
        <p:nvPicPr>
          <p:cNvPr id="552" name="Google Shape;552;p53"/>
          <p:cNvPicPr preferRelativeResize="0"/>
          <p:nvPr/>
        </p:nvPicPr>
        <p:blipFill rotWithShape="1">
          <a:blip r:embed="rId4">
            <a:alphaModFix/>
          </a:blip>
          <a:srcRect b="23883" l="14128" r="37288" t="71292"/>
          <a:stretch/>
        </p:blipFill>
        <p:spPr>
          <a:xfrm>
            <a:off x="1937388" y="2051963"/>
            <a:ext cx="5268826" cy="2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53"/>
          <p:cNvPicPr preferRelativeResize="0"/>
          <p:nvPr/>
        </p:nvPicPr>
        <p:blipFill rotWithShape="1">
          <a:blip r:embed="rId5">
            <a:alphaModFix/>
          </a:blip>
          <a:srcRect b="34609" l="16373" r="36043" t="45898"/>
          <a:stretch/>
        </p:blipFill>
        <p:spPr>
          <a:xfrm>
            <a:off x="485100" y="2803640"/>
            <a:ext cx="3602402" cy="829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53"/>
          <p:cNvPicPr preferRelativeResize="0"/>
          <p:nvPr/>
        </p:nvPicPr>
        <p:blipFill rotWithShape="1">
          <a:blip r:embed="rId5">
            <a:alphaModFix/>
          </a:blip>
          <a:srcRect b="14144" l="16375" r="42951" t="66363"/>
          <a:stretch/>
        </p:blipFill>
        <p:spPr>
          <a:xfrm>
            <a:off x="5091500" y="2803650"/>
            <a:ext cx="3079299" cy="829649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53"/>
          <p:cNvSpPr/>
          <p:nvPr/>
        </p:nvSpPr>
        <p:spPr>
          <a:xfrm>
            <a:off x="855625" y="1193125"/>
            <a:ext cx="2905500" cy="678300"/>
          </a:xfrm>
          <a:prstGeom prst="rect">
            <a:avLst/>
          </a:prstGeom>
          <a:noFill/>
          <a:ln cap="flat" cmpd="sng" w="28575">
            <a:solidFill>
              <a:srgbClr val="4E92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53"/>
          <p:cNvSpPr/>
          <p:nvPr/>
        </p:nvSpPr>
        <p:spPr>
          <a:xfrm>
            <a:off x="5051600" y="1193125"/>
            <a:ext cx="2905500" cy="678300"/>
          </a:xfrm>
          <a:prstGeom prst="rect">
            <a:avLst/>
          </a:prstGeom>
          <a:noFill/>
          <a:ln cap="flat" cmpd="sng" w="28575">
            <a:solidFill>
              <a:srgbClr val="4E92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4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2" name="Google Shape;56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54"/>
          <p:cNvSpPr txBox="1"/>
          <p:nvPr/>
        </p:nvSpPr>
        <p:spPr>
          <a:xfrm>
            <a:off x="538025" y="386600"/>
            <a:ext cx="8043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rgbClr val="2E2E2C"/>
                </a:solidFill>
              </a:rPr>
              <a:t>For OF</a:t>
            </a:r>
            <a:endParaRPr b="1" sz="4200">
              <a:solidFill>
                <a:srgbClr val="2E2E2C"/>
              </a:solidFill>
            </a:endParaRPr>
          </a:p>
        </p:txBody>
      </p:sp>
      <p:pic>
        <p:nvPicPr>
          <p:cNvPr id="564" name="Google Shape;564;p54"/>
          <p:cNvPicPr preferRelativeResize="0"/>
          <p:nvPr/>
        </p:nvPicPr>
        <p:blipFill rotWithShape="1">
          <a:blip r:embed="rId4">
            <a:alphaModFix/>
          </a:blip>
          <a:srcRect b="42371" l="15915" r="51602" t="39596"/>
          <a:stretch/>
        </p:blipFill>
        <p:spPr>
          <a:xfrm>
            <a:off x="2161950" y="1756050"/>
            <a:ext cx="4820098" cy="150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5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0" name="Google Shape;57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55"/>
          <p:cNvSpPr txBox="1"/>
          <p:nvPr/>
        </p:nvSpPr>
        <p:spPr>
          <a:xfrm>
            <a:off x="538025" y="386600"/>
            <a:ext cx="8043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rgbClr val="2E2E2C"/>
                </a:solidFill>
              </a:rPr>
              <a:t>ForEach()</a:t>
            </a:r>
            <a:endParaRPr b="1" sz="4200">
              <a:solidFill>
                <a:srgbClr val="2E2E2C"/>
              </a:solidFill>
            </a:endParaRPr>
          </a:p>
        </p:txBody>
      </p:sp>
      <p:pic>
        <p:nvPicPr>
          <p:cNvPr id="572" name="Google Shape;57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3803" y="1946500"/>
            <a:ext cx="5556375" cy="12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6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8" name="Google Shape;57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6"/>
          <p:cNvSpPr txBox="1"/>
          <p:nvPr/>
        </p:nvSpPr>
        <p:spPr>
          <a:xfrm>
            <a:off x="538025" y="386600"/>
            <a:ext cx="8043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rgbClr val="2E2E2C"/>
                </a:solidFill>
              </a:rPr>
              <a:t>For OF x ForEach()</a:t>
            </a:r>
            <a:endParaRPr b="1" sz="4200">
              <a:solidFill>
                <a:srgbClr val="2E2E2C"/>
              </a:solidFill>
            </a:endParaRPr>
          </a:p>
        </p:txBody>
      </p:sp>
      <p:sp>
        <p:nvSpPr>
          <p:cNvPr id="580" name="Google Shape;580;p56"/>
          <p:cNvSpPr txBox="1"/>
          <p:nvPr/>
        </p:nvSpPr>
        <p:spPr>
          <a:xfrm>
            <a:off x="595900" y="1966750"/>
            <a:ext cx="3350700" cy="20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Não necessitar do </a:t>
            </a:r>
            <a:r>
              <a:rPr lang="pt-BR" sz="1800"/>
              <a:t>índice</a:t>
            </a:r>
            <a:r>
              <a:rPr lang="pt-BR" sz="1800"/>
              <a:t>;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Precisar interromper o ciclo;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Ter melhor desempenho.</a:t>
            </a:r>
            <a:endParaRPr sz="1800"/>
          </a:p>
        </p:txBody>
      </p:sp>
      <p:sp>
        <p:nvSpPr>
          <p:cNvPr id="581" name="Google Shape;581;p56"/>
          <p:cNvSpPr txBox="1"/>
          <p:nvPr/>
        </p:nvSpPr>
        <p:spPr>
          <a:xfrm>
            <a:off x="4572000" y="1966750"/>
            <a:ext cx="3350700" cy="20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N</a:t>
            </a:r>
            <a:r>
              <a:rPr lang="pt-BR" sz="1800"/>
              <a:t>ecessitar do índice.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82" name="Google Shape;582;p56"/>
          <p:cNvSpPr/>
          <p:nvPr/>
        </p:nvSpPr>
        <p:spPr>
          <a:xfrm>
            <a:off x="1593700" y="386600"/>
            <a:ext cx="2278500" cy="761100"/>
          </a:xfrm>
          <a:prstGeom prst="rect">
            <a:avLst/>
          </a:prstGeom>
          <a:noFill/>
          <a:ln cap="flat" cmpd="sng" w="28575">
            <a:solidFill>
              <a:srgbClr val="4E92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56"/>
          <p:cNvSpPr/>
          <p:nvPr/>
        </p:nvSpPr>
        <p:spPr>
          <a:xfrm>
            <a:off x="4408400" y="386600"/>
            <a:ext cx="3097500" cy="761100"/>
          </a:xfrm>
          <a:prstGeom prst="rect">
            <a:avLst/>
          </a:prstGeom>
          <a:noFill/>
          <a:ln cap="flat" cmpd="sng" w="28575">
            <a:solidFill>
              <a:srgbClr val="4E92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DF49"/>
        </a:solidFill>
      </p:bgPr>
    </p:bg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7"/>
          <p:cNvSpPr/>
          <p:nvPr/>
        </p:nvSpPr>
        <p:spPr>
          <a:xfrm>
            <a:off x="2157600" y="359425"/>
            <a:ext cx="4828800" cy="44124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57"/>
          <p:cNvSpPr txBox="1"/>
          <p:nvPr/>
        </p:nvSpPr>
        <p:spPr>
          <a:xfrm>
            <a:off x="785700" y="3071700"/>
            <a:ext cx="7572600" cy="971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800">
                <a:solidFill>
                  <a:srgbClr val="2E2E2C"/>
                </a:solidFill>
              </a:rPr>
              <a:t>Percorrendo </a:t>
            </a:r>
            <a:endParaRPr b="1" sz="6800">
              <a:solidFill>
                <a:srgbClr val="2E2E2C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800">
                <a:solidFill>
                  <a:srgbClr val="2E2E2C"/>
                </a:solidFill>
              </a:rPr>
              <a:t>Arrays</a:t>
            </a:r>
            <a:endParaRPr b="1" sz="6800">
              <a:solidFill>
                <a:srgbClr val="2E2E2C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300">
              <a:solidFill>
                <a:srgbClr val="2E2E2C"/>
              </a:solidFill>
            </a:endParaRPr>
          </a:p>
        </p:txBody>
      </p:sp>
      <p:pic>
        <p:nvPicPr>
          <p:cNvPr id="590" name="Google Shape;59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412" y="850525"/>
            <a:ext cx="2123175" cy="21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0412" y="749675"/>
            <a:ext cx="2123175" cy="212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DF49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58"/>
          <p:cNvSpPr/>
          <p:nvPr/>
        </p:nvSpPr>
        <p:spPr>
          <a:xfrm>
            <a:off x="2157600" y="359425"/>
            <a:ext cx="4828800" cy="44124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58"/>
          <p:cNvSpPr txBox="1"/>
          <p:nvPr/>
        </p:nvSpPr>
        <p:spPr>
          <a:xfrm>
            <a:off x="785700" y="2973700"/>
            <a:ext cx="7572600" cy="971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500">
                <a:solidFill>
                  <a:srgbClr val="2E2E2C"/>
                </a:solidFill>
              </a:rPr>
              <a:t>Arrays</a:t>
            </a:r>
            <a:endParaRPr b="1" sz="6500">
              <a:solidFill>
                <a:srgbClr val="2E2E2C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500">
                <a:solidFill>
                  <a:srgbClr val="2E2E2C"/>
                </a:solidFill>
              </a:rPr>
              <a:t>Multidimensionais</a:t>
            </a:r>
            <a:endParaRPr b="1" sz="6500">
              <a:solidFill>
                <a:srgbClr val="2E2E2C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0">
              <a:solidFill>
                <a:srgbClr val="2E2E2C"/>
              </a:solidFill>
            </a:endParaRPr>
          </a:p>
        </p:txBody>
      </p:sp>
      <p:pic>
        <p:nvPicPr>
          <p:cNvPr id="598" name="Google Shape;59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412" y="850525"/>
            <a:ext cx="2123175" cy="21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0412" y="749675"/>
            <a:ext cx="2123175" cy="212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9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5" name="Google Shape;60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59"/>
          <p:cNvSpPr txBox="1"/>
          <p:nvPr/>
        </p:nvSpPr>
        <p:spPr>
          <a:xfrm>
            <a:off x="538025" y="386600"/>
            <a:ext cx="8043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rgbClr val="2E2E2C"/>
                </a:solidFill>
              </a:rPr>
              <a:t>Arrays bidimensionais</a:t>
            </a:r>
            <a:endParaRPr b="1" sz="4200">
              <a:solidFill>
                <a:srgbClr val="2E2E2C"/>
              </a:solidFill>
            </a:endParaRPr>
          </a:p>
        </p:txBody>
      </p:sp>
      <p:pic>
        <p:nvPicPr>
          <p:cNvPr id="607" name="Google Shape;607;p59"/>
          <p:cNvPicPr preferRelativeResize="0"/>
          <p:nvPr/>
        </p:nvPicPr>
        <p:blipFill rotWithShape="1">
          <a:blip r:embed="rId4">
            <a:alphaModFix/>
          </a:blip>
          <a:srcRect b="52974" l="0" r="53923" t="0"/>
          <a:stretch/>
        </p:blipFill>
        <p:spPr>
          <a:xfrm>
            <a:off x="1958575" y="1573950"/>
            <a:ext cx="1955300" cy="19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59"/>
          <p:cNvSpPr txBox="1"/>
          <p:nvPr/>
        </p:nvSpPr>
        <p:spPr>
          <a:xfrm>
            <a:off x="4706250" y="1802975"/>
            <a:ext cx="37548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let primeiraLinha = [A, B, C];</a:t>
            </a:r>
            <a:endParaRPr sz="2200"/>
          </a:p>
        </p:txBody>
      </p:sp>
      <p:sp>
        <p:nvSpPr>
          <p:cNvPr id="609" name="Google Shape;609;p59"/>
          <p:cNvSpPr txBox="1"/>
          <p:nvPr/>
        </p:nvSpPr>
        <p:spPr>
          <a:xfrm>
            <a:off x="4706250" y="2329200"/>
            <a:ext cx="37548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let segunda</a:t>
            </a:r>
            <a:r>
              <a:rPr lang="pt-BR" sz="2200"/>
              <a:t>Linha = [D, E, F];</a:t>
            </a:r>
            <a:endParaRPr sz="2200"/>
          </a:p>
        </p:txBody>
      </p:sp>
      <p:sp>
        <p:nvSpPr>
          <p:cNvPr id="610" name="Google Shape;610;p59"/>
          <p:cNvSpPr txBox="1"/>
          <p:nvPr/>
        </p:nvSpPr>
        <p:spPr>
          <a:xfrm>
            <a:off x="4706247" y="2855425"/>
            <a:ext cx="37548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let terceiraLinha = [G, H, I];</a:t>
            </a:r>
            <a:endParaRPr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0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6" name="Google Shape;61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60"/>
          <p:cNvSpPr txBox="1"/>
          <p:nvPr/>
        </p:nvSpPr>
        <p:spPr>
          <a:xfrm>
            <a:off x="538025" y="386600"/>
            <a:ext cx="8043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rgbClr val="2E2E2C"/>
                </a:solidFill>
              </a:rPr>
              <a:t>Arrays bidimensionais</a:t>
            </a:r>
            <a:endParaRPr b="1" sz="4200">
              <a:solidFill>
                <a:srgbClr val="2E2E2C"/>
              </a:solidFill>
            </a:endParaRPr>
          </a:p>
        </p:txBody>
      </p:sp>
      <p:sp>
        <p:nvSpPr>
          <p:cNvPr id="618" name="Google Shape;618;p60"/>
          <p:cNvSpPr txBox="1"/>
          <p:nvPr/>
        </p:nvSpPr>
        <p:spPr>
          <a:xfrm>
            <a:off x="499250" y="2658501"/>
            <a:ext cx="80958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Array </a:t>
            </a:r>
            <a:r>
              <a:rPr b="1" lang="pt-BR" sz="2900">
                <a:solidFill>
                  <a:srgbClr val="2E2E2C"/>
                </a:solidFill>
              </a:rPr>
              <a:t>de </a:t>
            </a:r>
            <a:r>
              <a:rPr b="1" lang="pt-BR" sz="29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Arrays</a:t>
            </a:r>
            <a:endParaRPr sz="19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619" name="Google Shape;619;p60"/>
          <p:cNvSpPr txBox="1"/>
          <p:nvPr/>
        </p:nvSpPr>
        <p:spPr>
          <a:xfrm>
            <a:off x="994704" y="1505151"/>
            <a:ext cx="7104900" cy="13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Coleção de itens</a:t>
            </a:r>
            <a:r>
              <a:rPr lang="pt-BR" sz="3300"/>
              <a:t> organizados como uma </a:t>
            </a:r>
            <a:r>
              <a:rPr b="1" lang="pt-BR" sz="33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matriz</a:t>
            </a:r>
            <a:r>
              <a:rPr lang="pt-BR" sz="33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</a:t>
            </a:r>
            <a:r>
              <a:rPr lang="pt-BR" sz="3300"/>
              <a:t>de linhas e colunas</a:t>
            </a:r>
            <a:endParaRPr sz="3300"/>
          </a:p>
        </p:txBody>
      </p:sp>
      <p:pic>
        <p:nvPicPr>
          <p:cNvPr id="620" name="Google Shape;620;p60"/>
          <p:cNvPicPr preferRelativeResize="0"/>
          <p:nvPr/>
        </p:nvPicPr>
        <p:blipFill rotWithShape="1">
          <a:blip r:embed="rId4">
            <a:alphaModFix/>
          </a:blip>
          <a:srcRect b="54420" l="13646" r="23463" t="38362"/>
          <a:stretch/>
        </p:blipFill>
        <p:spPr>
          <a:xfrm>
            <a:off x="812651" y="3397226"/>
            <a:ext cx="7518676" cy="48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1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6" name="Google Shape;62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61"/>
          <p:cNvSpPr txBox="1"/>
          <p:nvPr/>
        </p:nvSpPr>
        <p:spPr>
          <a:xfrm>
            <a:off x="1931950" y="1350750"/>
            <a:ext cx="52797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700"/>
              <a:t>Como criar um </a:t>
            </a:r>
            <a:endParaRPr sz="5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</p:txBody>
      </p:sp>
      <p:sp>
        <p:nvSpPr>
          <p:cNvPr id="628" name="Google Shape;628;p61"/>
          <p:cNvSpPr txBox="1"/>
          <p:nvPr/>
        </p:nvSpPr>
        <p:spPr>
          <a:xfrm>
            <a:off x="2230650" y="1961250"/>
            <a:ext cx="49065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9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array bidimensional?</a:t>
            </a:r>
            <a:endParaRPr sz="39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DF49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/>
          <p:nvPr/>
        </p:nvSpPr>
        <p:spPr>
          <a:xfrm>
            <a:off x="2157600" y="359425"/>
            <a:ext cx="4828800" cy="44124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785700" y="2727125"/>
            <a:ext cx="7572600" cy="212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700">
                <a:solidFill>
                  <a:srgbClr val="2E2E2C"/>
                </a:solidFill>
              </a:rPr>
              <a:t>Array</a:t>
            </a:r>
            <a:endParaRPr b="1" sz="8700">
              <a:solidFill>
                <a:srgbClr val="2E2E2C"/>
              </a:solidFill>
            </a:endParaRPr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2E2E2C"/>
                </a:solidFill>
              </a:rPr>
              <a:t>(Matriz)</a:t>
            </a:r>
            <a:endParaRPr b="1" sz="4800">
              <a:solidFill>
                <a:srgbClr val="2E2E2C"/>
              </a:solidFill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412" y="850525"/>
            <a:ext cx="2123175" cy="21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0412" y="749675"/>
            <a:ext cx="2123175" cy="212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2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4" name="Google Shape;63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62"/>
          <p:cNvPicPr preferRelativeResize="0"/>
          <p:nvPr/>
        </p:nvPicPr>
        <p:blipFill rotWithShape="1">
          <a:blip r:embed="rId4">
            <a:alphaModFix/>
          </a:blip>
          <a:srcRect b="49776" l="13116" r="21689" t="44583"/>
          <a:stretch/>
        </p:blipFill>
        <p:spPr>
          <a:xfrm>
            <a:off x="643838" y="2190900"/>
            <a:ext cx="7831374" cy="380849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62"/>
          <p:cNvSpPr txBox="1"/>
          <p:nvPr/>
        </p:nvSpPr>
        <p:spPr>
          <a:xfrm>
            <a:off x="538025" y="386600"/>
            <a:ext cx="8043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rgbClr val="2E2E2C"/>
                </a:solidFill>
              </a:rPr>
              <a:t>Acessando elementos</a:t>
            </a:r>
            <a:endParaRPr b="1" sz="5000">
              <a:solidFill>
                <a:srgbClr val="2E2E2C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rgbClr val="2E2E2C"/>
              </a:solidFill>
            </a:endParaRPr>
          </a:p>
        </p:txBody>
      </p:sp>
      <p:sp>
        <p:nvSpPr>
          <p:cNvPr id="637" name="Google Shape;637;p62"/>
          <p:cNvSpPr txBox="1"/>
          <p:nvPr/>
        </p:nvSpPr>
        <p:spPr>
          <a:xfrm rot="-5400000">
            <a:off x="3099850" y="726100"/>
            <a:ext cx="655200" cy="16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3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}</a:t>
            </a:r>
            <a:endParaRPr sz="121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638" name="Google Shape;638;p62"/>
          <p:cNvSpPr txBox="1"/>
          <p:nvPr/>
        </p:nvSpPr>
        <p:spPr>
          <a:xfrm>
            <a:off x="3514875" y="992600"/>
            <a:ext cx="3426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/>
              <a:t>0</a:t>
            </a:r>
            <a:endParaRPr b="1" sz="2000"/>
          </a:p>
        </p:txBody>
      </p:sp>
      <p:sp>
        <p:nvSpPr>
          <p:cNvPr id="639" name="Google Shape;639;p62"/>
          <p:cNvSpPr txBox="1"/>
          <p:nvPr/>
        </p:nvSpPr>
        <p:spPr>
          <a:xfrm rot="-5400000">
            <a:off x="3246875" y="1122288"/>
            <a:ext cx="655200" cy="14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F3DF4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}</a:t>
            </a:r>
            <a:endParaRPr b="1" sz="2400">
              <a:solidFill>
                <a:srgbClr val="F3DF4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640" name="Google Shape;640;p62"/>
          <p:cNvSpPr txBox="1"/>
          <p:nvPr/>
        </p:nvSpPr>
        <p:spPr>
          <a:xfrm>
            <a:off x="2930275" y="1591750"/>
            <a:ext cx="3426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/>
              <a:t>0</a:t>
            </a:r>
            <a:endParaRPr b="1" sz="2000"/>
          </a:p>
        </p:txBody>
      </p:sp>
      <p:sp>
        <p:nvSpPr>
          <p:cNvPr id="641" name="Google Shape;641;p62"/>
          <p:cNvSpPr txBox="1"/>
          <p:nvPr/>
        </p:nvSpPr>
        <p:spPr>
          <a:xfrm rot="-5400000">
            <a:off x="4181525" y="1122288"/>
            <a:ext cx="655200" cy="14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F3DF4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}</a:t>
            </a:r>
            <a:endParaRPr b="1" sz="2400">
              <a:solidFill>
                <a:srgbClr val="F3DF4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642" name="Google Shape;642;p62"/>
          <p:cNvSpPr txBox="1"/>
          <p:nvPr/>
        </p:nvSpPr>
        <p:spPr>
          <a:xfrm>
            <a:off x="3905850" y="1591750"/>
            <a:ext cx="3426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/>
              <a:t>1</a:t>
            </a:r>
            <a:endParaRPr b="1" sz="2000"/>
          </a:p>
        </p:txBody>
      </p:sp>
      <p:sp>
        <p:nvSpPr>
          <p:cNvPr id="643" name="Google Shape;643;p62"/>
          <p:cNvSpPr txBox="1"/>
          <p:nvPr/>
        </p:nvSpPr>
        <p:spPr>
          <a:xfrm rot="-5400000">
            <a:off x="6832850" y="726100"/>
            <a:ext cx="655200" cy="16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3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}</a:t>
            </a:r>
            <a:endParaRPr sz="121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644" name="Google Shape;644;p62"/>
          <p:cNvSpPr txBox="1"/>
          <p:nvPr/>
        </p:nvSpPr>
        <p:spPr>
          <a:xfrm>
            <a:off x="7247875" y="992600"/>
            <a:ext cx="3426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/>
              <a:t>2</a:t>
            </a:r>
            <a:endParaRPr b="1" sz="2000"/>
          </a:p>
        </p:txBody>
      </p:sp>
      <p:sp>
        <p:nvSpPr>
          <p:cNvPr id="645" name="Google Shape;645;p62"/>
          <p:cNvSpPr txBox="1"/>
          <p:nvPr/>
        </p:nvSpPr>
        <p:spPr>
          <a:xfrm rot="-5400000">
            <a:off x="6979875" y="1122288"/>
            <a:ext cx="655200" cy="14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F3DF4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}</a:t>
            </a:r>
            <a:endParaRPr b="1" sz="2400">
              <a:solidFill>
                <a:srgbClr val="F3DF4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646" name="Google Shape;646;p62"/>
          <p:cNvSpPr txBox="1"/>
          <p:nvPr/>
        </p:nvSpPr>
        <p:spPr>
          <a:xfrm>
            <a:off x="6663275" y="1591750"/>
            <a:ext cx="3426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/>
              <a:t>0</a:t>
            </a:r>
            <a:endParaRPr b="1" sz="2000"/>
          </a:p>
        </p:txBody>
      </p:sp>
      <p:sp>
        <p:nvSpPr>
          <p:cNvPr id="647" name="Google Shape;647;p62"/>
          <p:cNvSpPr txBox="1"/>
          <p:nvPr/>
        </p:nvSpPr>
        <p:spPr>
          <a:xfrm rot="-5400000">
            <a:off x="7914525" y="1122288"/>
            <a:ext cx="655200" cy="14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F3DF4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}</a:t>
            </a:r>
            <a:endParaRPr b="1" sz="2400">
              <a:solidFill>
                <a:srgbClr val="F3DF4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648" name="Google Shape;648;p62"/>
          <p:cNvSpPr txBox="1"/>
          <p:nvPr/>
        </p:nvSpPr>
        <p:spPr>
          <a:xfrm>
            <a:off x="7638850" y="1591750"/>
            <a:ext cx="3426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/>
              <a:t>1</a:t>
            </a:r>
            <a:endParaRPr b="1" sz="2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3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4" name="Google Shape;65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63"/>
          <p:cNvPicPr preferRelativeResize="0"/>
          <p:nvPr/>
        </p:nvPicPr>
        <p:blipFill rotWithShape="1">
          <a:blip r:embed="rId4">
            <a:alphaModFix/>
          </a:blip>
          <a:srcRect b="49776" l="13116" r="21689" t="44583"/>
          <a:stretch/>
        </p:blipFill>
        <p:spPr>
          <a:xfrm>
            <a:off x="643838" y="2190900"/>
            <a:ext cx="7831374" cy="380849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63"/>
          <p:cNvSpPr txBox="1"/>
          <p:nvPr/>
        </p:nvSpPr>
        <p:spPr>
          <a:xfrm>
            <a:off x="538025" y="386600"/>
            <a:ext cx="8043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rgbClr val="2E2E2C"/>
                </a:solidFill>
              </a:rPr>
              <a:t>Acessando elementos</a:t>
            </a:r>
            <a:endParaRPr b="1" sz="5000">
              <a:solidFill>
                <a:srgbClr val="2E2E2C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rgbClr val="2E2E2C"/>
              </a:solidFill>
            </a:endParaRPr>
          </a:p>
        </p:txBody>
      </p:sp>
      <p:sp>
        <p:nvSpPr>
          <p:cNvPr id="657" name="Google Shape;657;p63"/>
          <p:cNvSpPr txBox="1"/>
          <p:nvPr/>
        </p:nvSpPr>
        <p:spPr>
          <a:xfrm>
            <a:off x="3514875" y="992600"/>
            <a:ext cx="3426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658" name="Google Shape;658;p63"/>
          <p:cNvSpPr/>
          <p:nvPr/>
        </p:nvSpPr>
        <p:spPr>
          <a:xfrm>
            <a:off x="2502175" y="1956450"/>
            <a:ext cx="1929000" cy="903900"/>
          </a:xfrm>
          <a:prstGeom prst="rect">
            <a:avLst/>
          </a:prstGeom>
          <a:noFill/>
          <a:ln cap="flat" cmpd="sng" w="28575">
            <a:solidFill>
              <a:srgbClr val="4E92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63"/>
          <p:cNvSpPr txBox="1"/>
          <p:nvPr/>
        </p:nvSpPr>
        <p:spPr>
          <a:xfrm>
            <a:off x="4319050" y="1907125"/>
            <a:ext cx="73389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63"/>
          <p:cNvSpPr txBox="1"/>
          <p:nvPr/>
        </p:nvSpPr>
        <p:spPr>
          <a:xfrm>
            <a:off x="3880075" y="1550200"/>
            <a:ext cx="551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/>
              <a:t>0</a:t>
            </a:r>
            <a:endParaRPr b="1" sz="1500"/>
          </a:p>
        </p:txBody>
      </p:sp>
      <p:sp>
        <p:nvSpPr>
          <p:cNvPr id="661" name="Google Shape;661;p63"/>
          <p:cNvSpPr/>
          <p:nvPr/>
        </p:nvSpPr>
        <p:spPr>
          <a:xfrm>
            <a:off x="2695750" y="2190825"/>
            <a:ext cx="1098600" cy="381000"/>
          </a:xfrm>
          <a:prstGeom prst="rect">
            <a:avLst/>
          </a:prstGeom>
          <a:noFill/>
          <a:ln cap="flat" cmpd="sng" w="28575">
            <a:solidFill>
              <a:srgbClr val="F3DF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63"/>
          <p:cNvSpPr txBox="1"/>
          <p:nvPr/>
        </p:nvSpPr>
        <p:spPr>
          <a:xfrm>
            <a:off x="2591500" y="1877325"/>
            <a:ext cx="551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/>
              <a:t>0</a:t>
            </a:r>
            <a:endParaRPr b="1" sz="1500"/>
          </a:p>
        </p:txBody>
      </p:sp>
      <p:sp>
        <p:nvSpPr>
          <p:cNvPr id="663" name="Google Shape;663;p63"/>
          <p:cNvSpPr/>
          <p:nvPr/>
        </p:nvSpPr>
        <p:spPr>
          <a:xfrm>
            <a:off x="6181050" y="1956450"/>
            <a:ext cx="1929000" cy="903900"/>
          </a:xfrm>
          <a:prstGeom prst="rect">
            <a:avLst/>
          </a:prstGeom>
          <a:noFill/>
          <a:ln cap="flat" cmpd="sng" w="28575">
            <a:solidFill>
              <a:srgbClr val="4E92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63"/>
          <p:cNvSpPr txBox="1"/>
          <p:nvPr/>
        </p:nvSpPr>
        <p:spPr>
          <a:xfrm>
            <a:off x="7559025" y="1563700"/>
            <a:ext cx="551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/>
              <a:t>2</a:t>
            </a:r>
            <a:endParaRPr b="1" sz="1500"/>
          </a:p>
        </p:txBody>
      </p:sp>
      <p:sp>
        <p:nvSpPr>
          <p:cNvPr id="665" name="Google Shape;665;p63"/>
          <p:cNvSpPr/>
          <p:nvPr/>
        </p:nvSpPr>
        <p:spPr>
          <a:xfrm>
            <a:off x="7611675" y="2217900"/>
            <a:ext cx="445800" cy="381000"/>
          </a:xfrm>
          <a:prstGeom prst="rect">
            <a:avLst/>
          </a:prstGeom>
          <a:noFill/>
          <a:ln cap="flat" cmpd="sng" w="28575">
            <a:solidFill>
              <a:srgbClr val="F3DF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63"/>
          <p:cNvSpPr txBox="1"/>
          <p:nvPr/>
        </p:nvSpPr>
        <p:spPr>
          <a:xfrm>
            <a:off x="7559025" y="1877325"/>
            <a:ext cx="551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/>
              <a:t>1</a:t>
            </a:r>
            <a:endParaRPr b="1" sz="1500"/>
          </a:p>
        </p:txBody>
      </p:sp>
      <p:pic>
        <p:nvPicPr>
          <p:cNvPr id="667" name="Google Shape;667;p63"/>
          <p:cNvPicPr preferRelativeResize="0"/>
          <p:nvPr/>
        </p:nvPicPr>
        <p:blipFill rotWithShape="1">
          <a:blip r:embed="rId5">
            <a:alphaModFix/>
          </a:blip>
          <a:srcRect b="41903" l="13441" r="57152" t="53606"/>
          <a:stretch/>
        </p:blipFill>
        <p:spPr>
          <a:xfrm>
            <a:off x="2590375" y="3176650"/>
            <a:ext cx="3963275" cy="34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63"/>
          <p:cNvPicPr preferRelativeResize="0"/>
          <p:nvPr/>
        </p:nvPicPr>
        <p:blipFill rotWithShape="1">
          <a:blip r:embed="rId5">
            <a:alphaModFix/>
          </a:blip>
          <a:srcRect b="37959" l="13441" r="57152" t="58108"/>
          <a:stretch/>
        </p:blipFill>
        <p:spPr>
          <a:xfrm>
            <a:off x="2577888" y="3197824"/>
            <a:ext cx="3963275" cy="29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DF49"/>
        </a:solidFill>
      </p:bgPr>
    </p:bg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4"/>
          <p:cNvSpPr/>
          <p:nvPr/>
        </p:nvSpPr>
        <p:spPr>
          <a:xfrm>
            <a:off x="2157600" y="359425"/>
            <a:ext cx="4828800" cy="44124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64"/>
          <p:cNvSpPr txBox="1"/>
          <p:nvPr/>
        </p:nvSpPr>
        <p:spPr>
          <a:xfrm>
            <a:off x="785700" y="2973700"/>
            <a:ext cx="7572600" cy="971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700">
                <a:solidFill>
                  <a:srgbClr val="2E2E2C"/>
                </a:solidFill>
              </a:rPr>
              <a:t>Percorrendo </a:t>
            </a:r>
            <a:r>
              <a:rPr b="1" lang="pt-BR" sz="5700">
                <a:solidFill>
                  <a:srgbClr val="2E2E2C"/>
                </a:solidFill>
              </a:rPr>
              <a:t>Arrays</a:t>
            </a:r>
            <a:endParaRPr b="1" sz="5700">
              <a:solidFill>
                <a:srgbClr val="2E2E2C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700">
                <a:solidFill>
                  <a:srgbClr val="2E2E2C"/>
                </a:solidFill>
              </a:rPr>
              <a:t>Bidimensionais</a:t>
            </a:r>
            <a:endParaRPr b="1" sz="5700">
              <a:solidFill>
                <a:srgbClr val="2E2E2C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rgbClr val="2E2E2C"/>
              </a:solidFill>
            </a:endParaRPr>
          </a:p>
        </p:txBody>
      </p:sp>
      <p:pic>
        <p:nvPicPr>
          <p:cNvPr id="675" name="Google Shape;67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412" y="850525"/>
            <a:ext cx="2123175" cy="21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0412" y="749675"/>
            <a:ext cx="2123175" cy="212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65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2" name="Google Shape;68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65"/>
          <p:cNvSpPr txBox="1"/>
          <p:nvPr/>
        </p:nvSpPr>
        <p:spPr>
          <a:xfrm>
            <a:off x="538025" y="386600"/>
            <a:ext cx="8043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rgbClr val="2E2E2C"/>
                </a:solidFill>
              </a:rPr>
              <a:t>Arrays bidimensionais</a:t>
            </a:r>
            <a:endParaRPr b="1" sz="4200">
              <a:solidFill>
                <a:srgbClr val="2E2E2C"/>
              </a:solidFill>
            </a:endParaRPr>
          </a:p>
        </p:txBody>
      </p:sp>
      <p:sp>
        <p:nvSpPr>
          <p:cNvPr id="684" name="Google Shape;684;p65"/>
          <p:cNvSpPr/>
          <p:nvPr/>
        </p:nvSpPr>
        <p:spPr>
          <a:xfrm>
            <a:off x="789525" y="1290500"/>
            <a:ext cx="7699500" cy="1748400"/>
          </a:xfrm>
          <a:prstGeom prst="rect">
            <a:avLst/>
          </a:prstGeom>
          <a:solidFill>
            <a:srgbClr val="4E92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65"/>
          <p:cNvSpPr/>
          <p:nvPr/>
        </p:nvSpPr>
        <p:spPr>
          <a:xfrm>
            <a:off x="953325" y="1817850"/>
            <a:ext cx="2338200" cy="112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65"/>
          <p:cNvSpPr/>
          <p:nvPr/>
        </p:nvSpPr>
        <p:spPr>
          <a:xfrm>
            <a:off x="3469263" y="1817850"/>
            <a:ext cx="2338200" cy="112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65"/>
          <p:cNvSpPr/>
          <p:nvPr/>
        </p:nvSpPr>
        <p:spPr>
          <a:xfrm>
            <a:off x="5985200" y="1817850"/>
            <a:ext cx="2338200" cy="112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65"/>
          <p:cNvSpPr txBox="1"/>
          <p:nvPr/>
        </p:nvSpPr>
        <p:spPr>
          <a:xfrm>
            <a:off x="1102250" y="1981675"/>
            <a:ext cx="20553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Financeiro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Kilma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Daniel</a:t>
            </a:r>
            <a:endParaRPr/>
          </a:p>
        </p:txBody>
      </p:sp>
      <p:sp>
        <p:nvSpPr>
          <p:cNvPr id="689" name="Google Shape;689;p65"/>
          <p:cNvSpPr txBox="1"/>
          <p:nvPr/>
        </p:nvSpPr>
        <p:spPr>
          <a:xfrm>
            <a:off x="3610713" y="1981675"/>
            <a:ext cx="20553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Marketing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Sarah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Leticia</a:t>
            </a:r>
            <a:endParaRPr/>
          </a:p>
        </p:txBody>
      </p:sp>
      <p:sp>
        <p:nvSpPr>
          <p:cNvPr id="690" name="Google Shape;690;p65"/>
          <p:cNvSpPr txBox="1"/>
          <p:nvPr/>
        </p:nvSpPr>
        <p:spPr>
          <a:xfrm>
            <a:off x="6119188" y="1963950"/>
            <a:ext cx="20553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Diretoria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Keila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Marcos</a:t>
            </a:r>
            <a:endParaRPr/>
          </a:p>
        </p:txBody>
      </p:sp>
      <p:sp>
        <p:nvSpPr>
          <p:cNvPr id="691" name="Google Shape;691;p65"/>
          <p:cNvSpPr txBox="1"/>
          <p:nvPr/>
        </p:nvSpPr>
        <p:spPr>
          <a:xfrm>
            <a:off x="2487250" y="1356200"/>
            <a:ext cx="42147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lt2"/>
                </a:solidFill>
              </a:rPr>
              <a:t>QUADRO DE FUNCIONÁRIOS</a:t>
            </a:r>
            <a:endParaRPr b="1" sz="1600">
              <a:solidFill>
                <a:schemeClr val="lt2"/>
              </a:solidFill>
            </a:endParaRPr>
          </a:p>
        </p:txBody>
      </p:sp>
      <p:pic>
        <p:nvPicPr>
          <p:cNvPr id="692" name="Google Shape;692;p65"/>
          <p:cNvPicPr preferRelativeResize="0"/>
          <p:nvPr/>
        </p:nvPicPr>
        <p:blipFill rotWithShape="1">
          <a:blip r:embed="rId4">
            <a:alphaModFix/>
          </a:blip>
          <a:srcRect b="50989" l="9476" r="18565" t="43531"/>
          <a:stretch/>
        </p:blipFill>
        <p:spPr>
          <a:xfrm>
            <a:off x="1090035" y="3376773"/>
            <a:ext cx="7096677" cy="30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66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8" name="Google Shape;69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66"/>
          <p:cNvSpPr txBox="1"/>
          <p:nvPr/>
        </p:nvSpPr>
        <p:spPr>
          <a:xfrm>
            <a:off x="538025" y="386600"/>
            <a:ext cx="8043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rgbClr val="2E2E2C"/>
                </a:solidFill>
              </a:rPr>
              <a:t>Arrays bidimensionais</a:t>
            </a:r>
            <a:endParaRPr b="1" sz="4200">
              <a:solidFill>
                <a:srgbClr val="2E2E2C"/>
              </a:solidFill>
            </a:endParaRPr>
          </a:p>
        </p:txBody>
      </p:sp>
      <p:sp>
        <p:nvSpPr>
          <p:cNvPr id="700" name="Google Shape;700;p66"/>
          <p:cNvSpPr txBox="1"/>
          <p:nvPr/>
        </p:nvSpPr>
        <p:spPr>
          <a:xfrm>
            <a:off x="2487250" y="1356200"/>
            <a:ext cx="42147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lt2"/>
                </a:solidFill>
              </a:rPr>
              <a:t>QUADRO DE FUNCIONÁRIOS</a:t>
            </a:r>
            <a:endParaRPr b="1" sz="1600">
              <a:solidFill>
                <a:schemeClr val="lt2"/>
              </a:solidFill>
            </a:endParaRPr>
          </a:p>
        </p:txBody>
      </p:sp>
      <p:pic>
        <p:nvPicPr>
          <p:cNvPr id="701" name="Google Shape;701;p66"/>
          <p:cNvPicPr preferRelativeResize="0"/>
          <p:nvPr/>
        </p:nvPicPr>
        <p:blipFill rotWithShape="1">
          <a:blip r:embed="rId4">
            <a:alphaModFix/>
          </a:blip>
          <a:srcRect b="33231" l="76066" r="10720" t="43223"/>
          <a:stretch/>
        </p:blipFill>
        <p:spPr>
          <a:xfrm>
            <a:off x="3097350" y="1456475"/>
            <a:ext cx="2492499" cy="249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7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7" name="Google Shape;70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67"/>
          <p:cNvSpPr txBox="1"/>
          <p:nvPr/>
        </p:nvSpPr>
        <p:spPr>
          <a:xfrm>
            <a:off x="538025" y="386600"/>
            <a:ext cx="8043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rgbClr val="2E2E2C"/>
                </a:solidFill>
              </a:rPr>
              <a:t>Loops aninhados</a:t>
            </a:r>
            <a:endParaRPr b="1" sz="4200">
              <a:solidFill>
                <a:srgbClr val="2E2E2C"/>
              </a:solidFill>
            </a:endParaRPr>
          </a:p>
        </p:txBody>
      </p:sp>
      <p:sp>
        <p:nvSpPr>
          <p:cNvPr id="709" name="Google Shape;709;p67"/>
          <p:cNvSpPr txBox="1"/>
          <p:nvPr/>
        </p:nvSpPr>
        <p:spPr>
          <a:xfrm>
            <a:off x="2487250" y="1356200"/>
            <a:ext cx="42147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lt2"/>
                </a:solidFill>
              </a:rPr>
              <a:t>QUADRO DE FUNCIONÁRIOS</a:t>
            </a:r>
            <a:endParaRPr b="1" sz="1600">
              <a:solidFill>
                <a:schemeClr val="lt2"/>
              </a:solidFill>
            </a:endParaRPr>
          </a:p>
        </p:txBody>
      </p:sp>
      <p:sp>
        <p:nvSpPr>
          <p:cNvPr id="710" name="Google Shape;710;p67"/>
          <p:cNvSpPr txBox="1"/>
          <p:nvPr/>
        </p:nvSpPr>
        <p:spPr>
          <a:xfrm>
            <a:off x="511625" y="1172926"/>
            <a:ext cx="80958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/>
              <a:t>Um </a:t>
            </a:r>
            <a:r>
              <a:rPr b="1" lang="pt-BR" sz="29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LOOP </a:t>
            </a:r>
            <a:r>
              <a:rPr lang="pt-BR" sz="2900"/>
              <a:t>dentro de outro</a:t>
            </a:r>
            <a:r>
              <a:rPr b="1" lang="pt-BR" sz="29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LOOP</a:t>
            </a:r>
            <a:endParaRPr sz="19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711" name="Google Shape;711;p67"/>
          <p:cNvPicPr preferRelativeResize="0"/>
          <p:nvPr/>
        </p:nvPicPr>
        <p:blipFill rotWithShape="1">
          <a:blip r:embed="rId4">
            <a:alphaModFix/>
          </a:blip>
          <a:srcRect b="24986" l="12817" r="26752" t="48468"/>
          <a:stretch/>
        </p:blipFill>
        <p:spPr>
          <a:xfrm>
            <a:off x="1245413" y="2520935"/>
            <a:ext cx="6628225" cy="163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67"/>
          <p:cNvPicPr preferRelativeResize="0"/>
          <p:nvPr/>
        </p:nvPicPr>
        <p:blipFill rotWithShape="1">
          <a:blip r:embed="rId5">
            <a:alphaModFix/>
          </a:blip>
          <a:srcRect b="50989" l="9476" r="18565" t="43531"/>
          <a:stretch/>
        </p:blipFill>
        <p:spPr>
          <a:xfrm>
            <a:off x="1011197" y="1924398"/>
            <a:ext cx="7096677" cy="30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68"/>
          <p:cNvPicPr preferRelativeResize="0"/>
          <p:nvPr/>
        </p:nvPicPr>
        <p:blipFill rotWithShape="1">
          <a:blip r:embed="rId3">
            <a:alphaModFix/>
          </a:blip>
          <a:srcRect b="50989" l="9476" r="18565" t="43531"/>
          <a:stretch/>
        </p:blipFill>
        <p:spPr>
          <a:xfrm>
            <a:off x="345878" y="577425"/>
            <a:ext cx="8452234" cy="361801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68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9" name="Google Shape;71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68"/>
          <p:cNvSpPr txBox="1"/>
          <p:nvPr/>
        </p:nvSpPr>
        <p:spPr>
          <a:xfrm>
            <a:off x="2464650" y="1356200"/>
            <a:ext cx="42147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lt2"/>
                </a:solidFill>
              </a:rPr>
              <a:t>QUADRO DE FUNCIONÁRIOS</a:t>
            </a:r>
            <a:endParaRPr b="1" sz="1600">
              <a:solidFill>
                <a:schemeClr val="lt2"/>
              </a:solidFill>
            </a:endParaRPr>
          </a:p>
        </p:txBody>
      </p:sp>
      <p:pic>
        <p:nvPicPr>
          <p:cNvPr id="721" name="Google Shape;721;p68"/>
          <p:cNvPicPr preferRelativeResize="0"/>
          <p:nvPr/>
        </p:nvPicPr>
        <p:blipFill rotWithShape="1">
          <a:blip r:embed="rId5">
            <a:alphaModFix/>
          </a:blip>
          <a:srcRect b="27383" l="12817" r="26752" t="50641"/>
          <a:stretch/>
        </p:blipFill>
        <p:spPr>
          <a:xfrm>
            <a:off x="743900" y="1844050"/>
            <a:ext cx="5514122" cy="112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68"/>
          <p:cNvPicPr preferRelativeResize="0"/>
          <p:nvPr/>
        </p:nvPicPr>
        <p:blipFill rotWithShape="1">
          <a:blip r:embed="rId6">
            <a:alphaModFix/>
          </a:blip>
          <a:srcRect b="54283" l="76998" r="12343" t="43223"/>
          <a:stretch/>
        </p:blipFill>
        <p:spPr>
          <a:xfrm>
            <a:off x="6568575" y="1453575"/>
            <a:ext cx="2010499" cy="26442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68"/>
          <p:cNvSpPr/>
          <p:nvPr/>
        </p:nvSpPr>
        <p:spPr>
          <a:xfrm>
            <a:off x="401300" y="489250"/>
            <a:ext cx="2839800" cy="594600"/>
          </a:xfrm>
          <a:prstGeom prst="rect">
            <a:avLst/>
          </a:prstGeom>
          <a:noFill/>
          <a:ln cap="flat" cmpd="sng" w="28575">
            <a:solidFill>
              <a:srgbClr val="4E92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68"/>
          <p:cNvSpPr/>
          <p:nvPr/>
        </p:nvSpPr>
        <p:spPr>
          <a:xfrm>
            <a:off x="485100" y="567825"/>
            <a:ext cx="1098600" cy="381000"/>
          </a:xfrm>
          <a:prstGeom prst="rect">
            <a:avLst/>
          </a:prstGeom>
          <a:noFill/>
          <a:ln cap="flat" cmpd="sng" w="28575">
            <a:solidFill>
              <a:srgbClr val="F3DF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68"/>
          <p:cNvSpPr/>
          <p:nvPr/>
        </p:nvSpPr>
        <p:spPr>
          <a:xfrm>
            <a:off x="1570625" y="567825"/>
            <a:ext cx="759300" cy="381000"/>
          </a:xfrm>
          <a:prstGeom prst="rect">
            <a:avLst/>
          </a:prstGeom>
          <a:noFill/>
          <a:ln cap="flat" cmpd="sng" w="28575">
            <a:solidFill>
              <a:srgbClr val="F3DF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68"/>
          <p:cNvSpPr/>
          <p:nvPr/>
        </p:nvSpPr>
        <p:spPr>
          <a:xfrm>
            <a:off x="2329925" y="567825"/>
            <a:ext cx="759300" cy="381000"/>
          </a:xfrm>
          <a:prstGeom prst="rect">
            <a:avLst/>
          </a:prstGeom>
          <a:noFill/>
          <a:ln cap="flat" cmpd="sng" w="28575">
            <a:solidFill>
              <a:srgbClr val="F3DF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68"/>
          <p:cNvSpPr/>
          <p:nvPr/>
        </p:nvSpPr>
        <p:spPr>
          <a:xfrm>
            <a:off x="3221075" y="489250"/>
            <a:ext cx="2756100" cy="594600"/>
          </a:xfrm>
          <a:prstGeom prst="rect">
            <a:avLst/>
          </a:prstGeom>
          <a:noFill/>
          <a:ln cap="flat" cmpd="sng" w="28575">
            <a:solidFill>
              <a:srgbClr val="4E92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68"/>
          <p:cNvSpPr/>
          <p:nvPr/>
        </p:nvSpPr>
        <p:spPr>
          <a:xfrm>
            <a:off x="3263525" y="567825"/>
            <a:ext cx="989400" cy="381000"/>
          </a:xfrm>
          <a:prstGeom prst="rect">
            <a:avLst/>
          </a:prstGeom>
          <a:noFill/>
          <a:ln cap="flat" cmpd="sng" w="28575">
            <a:solidFill>
              <a:srgbClr val="F3DF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68"/>
          <p:cNvSpPr/>
          <p:nvPr/>
        </p:nvSpPr>
        <p:spPr>
          <a:xfrm>
            <a:off x="4275350" y="567825"/>
            <a:ext cx="759300" cy="381000"/>
          </a:xfrm>
          <a:prstGeom prst="rect">
            <a:avLst/>
          </a:prstGeom>
          <a:noFill/>
          <a:ln cap="flat" cmpd="sng" w="28575">
            <a:solidFill>
              <a:srgbClr val="F3DF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68"/>
          <p:cNvSpPr/>
          <p:nvPr/>
        </p:nvSpPr>
        <p:spPr>
          <a:xfrm>
            <a:off x="5057075" y="567825"/>
            <a:ext cx="876300" cy="381000"/>
          </a:xfrm>
          <a:prstGeom prst="rect">
            <a:avLst/>
          </a:prstGeom>
          <a:noFill/>
          <a:ln cap="flat" cmpd="sng" w="28575">
            <a:solidFill>
              <a:srgbClr val="F3DF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68"/>
          <p:cNvSpPr/>
          <p:nvPr/>
        </p:nvSpPr>
        <p:spPr>
          <a:xfrm>
            <a:off x="5977175" y="489250"/>
            <a:ext cx="2889600" cy="594600"/>
          </a:xfrm>
          <a:prstGeom prst="rect">
            <a:avLst/>
          </a:prstGeom>
          <a:noFill/>
          <a:ln cap="flat" cmpd="sng" w="28575">
            <a:solidFill>
              <a:srgbClr val="4E92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2" name="Google Shape;732;p68"/>
          <p:cNvPicPr preferRelativeResize="0"/>
          <p:nvPr/>
        </p:nvPicPr>
        <p:blipFill rotWithShape="1">
          <a:blip r:embed="rId6">
            <a:alphaModFix/>
          </a:blip>
          <a:srcRect b="51622" l="76998" r="12343" t="45884"/>
          <a:stretch/>
        </p:blipFill>
        <p:spPr>
          <a:xfrm>
            <a:off x="6568575" y="1693388"/>
            <a:ext cx="2010499" cy="26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68"/>
          <p:cNvPicPr preferRelativeResize="0"/>
          <p:nvPr/>
        </p:nvPicPr>
        <p:blipFill rotWithShape="1">
          <a:blip r:embed="rId6">
            <a:alphaModFix/>
          </a:blip>
          <a:srcRect b="48846" l="76998" r="12343" t="48660"/>
          <a:stretch/>
        </p:blipFill>
        <p:spPr>
          <a:xfrm>
            <a:off x="6568575" y="1955975"/>
            <a:ext cx="2010499" cy="26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68"/>
          <p:cNvPicPr preferRelativeResize="0"/>
          <p:nvPr/>
        </p:nvPicPr>
        <p:blipFill rotWithShape="1">
          <a:blip r:embed="rId6">
            <a:alphaModFix/>
          </a:blip>
          <a:srcRect b="46765" l="76998" r="12343" t="50741"/>
          <a:stretch/>
        </p:blipFill>
        <p:spPr>
          <a:xfrm>
            <a:off x="6568575" y="2134975"/>
            <a:ext cx="2010499" cy="26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68"/>
          <p:cNvPicPr preferRelativeResize="0"/>
          <p:nvPr/>
        </p:nvPicPr>
        <p:blipFill rotWithShape="1">
          <a:blip r:embed="rId6">
            <a:alphaModFix/>
          </a:blip>
          <a:srcRect b="41531" l="76998" r="12343" t="56789"/>
          <a:stretch/>
        </p:blipFill>
        <p:spPr>
          <a:xfrm>
            <a:off x="6568575" y="2675575"/>
            <a:ext cx="2010499" cy="17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68"/>
          <p:cNvPicPr preferRelativeResize="0"/>
          <p:nvPr/>
        </p:nvPicPr>
        <p:blipFill rotWithShape="1">
          <a:blip r:embed="rId6">
            <a:alphaModFix/>
          </a:blip>
          <a:srcRect b="33624" l="76998" r="12343" t="58865"/>
          <a:stretch/>
        </p:blipFill>
        <p:spPr>
          <a:xfrm>
            <a:off x="6568575" y="2866337"/>
            <a:ext cx="2010499" cy="796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68"/>
          <p:cNvPicPr preferRelativeResize="0"/>
          <p:nvPr/>
        </p:nvPicPr>
        <p:blipFill rotWithShape="1">
          <a:blip r:embed="rId6">
            <a:alphaModFix/>
          </a:blip>
          <a:srcRect b="43575" l="76998" r="12343" t="53931"/>
          <a:stretch/>
        </p:blipFill>
        <p:spPr>
          <a:xfrm>
            <a:off x="6568575" y="2411162"/>
            <a:ext cx="2010499" cy="26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DF49"/>
        </a:solidFill>
      </p:bgPr>
    </p:bg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9"/>
          <p:cNvSpPr/>
          <p:nvPr/>
        </p:nvSpPr>
        <p:spPr>
          <a:xfrm>
            <a:off x="2157600" y="359425"/>
            <a:ext cx="4828800" cy="44124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69"/>
          <p:cNvSpPr txBox="1"/>
          <p:nvPr/>
        </p:nvSpPr>
        <p:spPr>
          <a:xfrm>
            <a:off x="785700" y="2973700"/>
            <a:ext cx="7572600" cy="971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700">
                <a:solidFill>
                  <a:srgbClr val="2E2E2C"/>
                </a:solidFill>
              </a:rPr>
              <a:t>Percorrendo Arrays</a:t>
            </a:r>
            <a:endParaRPr b="1" sz="5700">
              <a:solidFill>
                <a:srgbClr val="2E2E2C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700">
                <a:solidFill>
                  <a:srgbClr val="2E2E2C"/>
                </a:solidFill>
              </a:rPr>
              <a:t>Multidimensionais</a:t>
            </a:r>
            <a:endParaRPr b="1" sz="5700">
              <a:solidFill>
                <a:srgbClr val="2E2E2C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rgbClr val="2E2E2C"/>
              </a:solidFill>
            </a:endParaRPr>
          </a:p>
        </p:txBody>
      </p:sp>
      <p:pic>
        <p:nvPicPr>
          <p:cNvPr id="744" name="Google Shape;74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412" y="850525"/>
            <a:ext cx="2123175" cy="21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0412" y="749675"/>
            <a:ext cx="2123175" cy="212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DF49"/>
        </a:solidFill>
      </p:bgPr>
    </p:bg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70"/>
          <p:cNvSpPr/>
          <p:nvPr/>
        </p:nvSpPr>
        <p:spPr>
          <a:xfrm>
            <a:off x="2157600" y="359425"/>
            <a:ext cx="4828800" cy="44124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70"/>
          <p:cNvSpPr txBox="1"/>
          <p:nvPr/>
        </p:nvSpPr>
        <p:spPr>
          <a:xfrm>
            <a:off x="785700" y="2727125"/>
            <a:ext cx="7572600" cy="212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700">
                <a:solidFill>
                  <a:srgbClr val="2E2E2C"/>
                </a:solidFill>
              </a:rPr>
              <a:t>Array</a:t>
            </a:r>
            <a:endParaRPr b="1" sz="8700">
              <a:solidFill>
                <a:srgbClr val="2E2E2C"/>
              </a:solidFill>
            </a:endParaRPr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2E2E2C"/>
                </a:solidFill>
              </a:rPr>
              <a:t>(Matriz)</a:t>
            </a:r>
            <a:endParaRPr b="1" sz="4800">
              <a:solidFill>
                <a:srgbClr val="2E2E2C"/>
              </a:solidFill>
            </a:endParaRPr>
          </a:p>
        </p:txBody>
      </p:sp>
      <p:pic>
        <p:nvPicPr>
          <p:cNvPr id="752" name="Google Shape;75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412" y="850525"/>
            <a:ext cx="2123175" cy="21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0412" y="749675"/>
            <a:ext cx="2123175" cy="212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71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9" name="Google Shape;75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7925" y="916100"/>
            <a:ext cx="1509550" cy="15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4800" y="1352775"/>
            <a:ext cx="1509550" cy="15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0325" y="1640025"/>
            <a:ext cx="1509550" cy="15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7475" y="1927975"/>
            <a:ext cx="1509550" cy="15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215525"/>
            <a:ext cx="1509550" cy="15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DF49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/>
          <p:nvPr/>
        </p:nvSpPr>
        <p:spPr>
          <a:xfrm>
            <a:off x="2157600" y="359425"/>
            <a:ext cx="4828800" cy="44124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 txBox="1"/>
          <p:nvPr/>
        </p:nvSpPr>
        <p:spPr>
          <a:xfrm>
            <a:off x="785700" y="3071700"/>
            <a:ext cx="7572600" cy="971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700">
                <a:solidFill>
                  <a:srgbClr val="2E2E2C"/>
                </a:solidFill>
              </a:rPr>
              <a:t>Introdução </a:t>
            </a:r>
            <a:endParaRPr b="1" sz="5700">
              <a:solidFill>
                <a:srgbClr val="2E2E2C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700">
                <a:solidFill>
                  <a:srgbClr val="2E2E2C"/>
                </a:solidFill>
              </a:rPr>
              <a:t>à </a:t>
            </a:r>
            <a:r>
              <a:rPr b="1" lang="pt-BR" sz="5700">
                <a:solidFill>
                  <a:srgbClr val="2E2E2C"/>
                </a:solidFill>
              </a:rPr>
              <a:t>Array</a:t>
            </a:r>
            <a:endParaRPr b="1" sz="5700">
              <a:solidFill>
                <a:srgbClr val="2E2E2C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rgbClr val="2E2E2C"/>
              </a:solidFill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412" y="850525"/>
            <a:ext cx="2123175" cy="21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0412" y="749675"/>
            <a:ext cx="2123175" cy="212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/>
        </p:nvSpPr>
        <p:spPr>
          <a:xfrm>
            <a:off x="8177200" y="4337850"/>
            <a:ext cx="9666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9"/>
          <p:cNvSpPr txBox="1"/>
          <p:nvPr/>
        </p:nvSpPr>
        <p:spPr>
          <a:xfrm>
            <a:off x="991150" y="734075"/>
            <a:ext cx="71613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00">
                <a:solidFill>
                  <a:srgbClr val="2E2E2C"/>
                </a:solidFill>
              </a:rPr>
              <a:t>Caixas que </a:t>
            </a:r>
            <a:r>
              <a:rPr b="1" lang="pt-BR" sz="2900">
                <a:solidFill>
                  <a:srgbClr val="4E92C9"/>
                </a:solidFill>
              </a:rPr>
              <a:t>ARMAZENAM </a:t>
            </a:r>
            <a:r>
              <a:rPr b="1" lang="pt-BR" sz="2900">
                <a:solidFill>
                  <a:srgbClr val="2E2E2C"/>
                </a:solidFill>
              </a:rPr>
              <a:t>valores</a:t>
            </a:r>
            <a:endParaRPr sz="1900"/>
          </a:p>
        </p:txBody>
      </p:sp>
      <p:sp>
        <p:nvSpPr>
          <p:cNvPr id="113" name="Google Shape;113;p19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025" y="2571750"/>
            <a:ext cx="1509550" cy="15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7225" y="2571750"/>
            <a:ext cx="1509550" cy="15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1425" y="2571750"/>
            <a:ext cx="1509550" cy="15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/>
          <p:nvPr/>
        </p:nvSpPr>
        <p:spPr>
          <a:xfrm>
            <a:off x="713250" y="2617275"/>
            <a:ext cx="18891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00">
                <a:solidFill>
                  <a:srgbClr val="2E2E2C"/>
                </a:solidFill>
              </a:rPr>
              <a:t>Manuel</a:t>
            </a:r>
            <a:endParaRPr b="1" sz="2900">
              <a:solidFill>
                <a:srgbClr val="2E2E2C"/>
              </a:solidFill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3691950" y="2581425"/>
            <a:ext cx="17601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00">
                <a:solidFill>
                  <a:srgbClr val="2E2E2C"/>
                </a:solidFill>
              </a:rPr>
              <a:t>True</a:t>
            </a:r>
            <a:endParaRPr b="1" sz="2900">
              <a:solidFill>
                <a:srgbClr val="2E2E2C"/>
              </a:solidFill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6689700" y="2597925"/>
            <a:ext cx="15930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00">
                <a:solidFill>
                  <a:srgbClr val="2E2E2C"/>
                </a:solidFill>
              </a:rPr>
              <a:t>25</a:t>
            </a:r>
            <a:endParaRPr b="1" sz="2900">
              <a:solidFill>
                <a:srgbClr val="2E2E2C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/>
        </p:nvSpPr>
        <p:spPr>
          <a:xfrm>
            <a:off x="8177200" y="4337850"/>
            <a:ext cx="9666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991150" y="734075"/>
            <a:ext cx="71613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00">
                <a:solidFill>
                  <a:srgbClr val="2E2E2C"/>
                </a:solidFill>
              </a:rPr>
              <a:t>Caixas que </a:t>
            </a:r>
            <a:r>
              <a:rPr b="1" lang="pt-BR" sz="2900">
                <a:solidFill>
                  <a:srgbClr val="4E92C9"/>
                </a:solidFill>
              </a:rPr>
              <a:t>ARMAZENAM </a:t>
            </a:r>
            <a:r>
              <a:rPr b="1" lang="pt-BR" sz="2900">
                <a:solidFill>
                  <a:srgbClr val="2E2E2C"/>
                </a:solidFill>
              </a:rPr>
              <a:t>valores</a:t>
            </a:r>
            <a:endParaRPr sz="1900"/>
          </a:p>
        </p:txBody>
      </p:sp>
      <p:sp>
        <p:nvSpPr>
          <p:cNvPr id="127" name="Google Shape;127;p20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025" y="2571750"/>
            <a:ext cx="1509550" cy="15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7225" y="2571750"/>
            <a:ext cx="1509550" cy="15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1425" y="2571750"/>
            <a:ext cx="1509550" cy="15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 txBox="1"/>
          <p:nvPr/>
        </p:nvSpPr>
        <p:spPr>
          <a:xfrm>
            <a:off x="713250" y="2617275"/>
            <a:ext cx="18891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00">
                <a:solidFill>
                  <a:srgbClr val="2E2E2C"/>
                </a:solidFill>
              </a:rPr>
              <a:t>Manuel</a:t>
            </a:r>
            <a:endParaRPr b="1" sz="2900">
              <a:solidFill>
                <a:srgbClr val="2E2E2C"/>
              </a:solidFill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3691950" y="2581425"/>
            <a:ext cx="17601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00">
                <a:solidFill>
                  <a:srgbClr val="2E2E2C"/>
                </a:solidFill>
              </a:rPr>
              <a:t>True</a:t>
            </a:r>
            <a:endParaRPr b="1" sz="2900">
              <a:solidFill>
                <a:srgbClr val="2E2E2C"/>
              </a:solidFill>
            </a:endParaRPr>
          </a:p>
        </p:txBody>
      </p:sp>
      <p:sp>
        <p:nvSpPr>
          <p:cNvPr id="134" name="Google Shape;134;p20"/>
          <p:cNvSpPr txBox="1"/>
          <p:nvPr/>
        </p:nvSpPr>
        <p:spPr>
          <a:xfrm>
            <a:off x="6689700" y="2597925"/>
            <a:ext cx="15930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00">
                <a:solidFill>
                  <a:srgbClr val="2E2E2C"/>
                </a:solidFill>
              </a:rPr>
              <a:t>25</a:t>
            </a:r>
            <a:endParaRPr b="1" sz="2900">
              <a:solidFill>
                <a:srgbClr val="2E2E2C"/>
              </a:solidFill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1350462" y="2093200"/>
            <a:ext cx="614675" cy="61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/>
        </p:nvSpPr>
        <p:spPr>
          <a:xfrm>
            <a:off x="763675" y="1569725"/>
            <a:ext cx="18891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00">
                <a:solidFill>
                  <a:srgbClr val="2E2E2C"/>
                </a:solidFill>
              </a:rPr>
              <a:t>Edval</a:t>
            </a:r>
            <a:endParaRPr b="1" sz="2900">
              <a:solidFill>
                <a:srgbClr val="2E2E2C"/>
              </a:solidFill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672350" y="2617275"/>
            <a:ext cx="18891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00">
                <a:solidFill>
                  <a:srgbClr val="2E2E2C"/>
                </a:solidFill>
              </a:rPr>
              <a:t>Edval</a:t>
            </a:r>
            <a:endParaRPr b="1" sz="2900">
              <a:solidFill>
                <a:srgbClr val="2E2E2C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/>
        </p:nvSpPr>
        <p:spPr>
          <a:xfrm>
            <a:off x="8177200" y="4337850"/>
            <a:ext cx="9666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991150" y="734075"/>
            <a:ext cx="71613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00">
                <a:solidFill>
                  <a:srgbClr val="2E2E2C"/>
                </a:solidFill>
              </a:rPr>
              <a:t>Caixas que </a:t>
            </a:r>
            <a:r>
              <a:rPr b="1" lang="pt-BR" sz="2900">
                <a:solidFill>
                  <a:srgbClr val="4E92C9"/>
                </a:solidFill>
              </a:rPr>
              <a:t>ARMAZENAM </a:t>
            </a:r>
            <a:r>
              <a:rPr b="1" lang="pt-BR" sz="2900">
                <a:solidFill>
                  <a:srgbClr val="2E2E2C"/>
                </a:solidFill>
              </a:rPr>
              <a:t>valores</a:t>
            </a:r>
            <a:endParaRPr sz="1900"/>
          </a:p>
        </p:txBody>
      </p:sp>
      <p:sp>
        <p:nvSpPr>
          <p:cNvPr id="144" name="Google Shape;144;p21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025" y="2571750"/>
            <a:ext cx="1509550" cy="15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7225" y="2571750"/>
            <a:ext cx="1509550" cy="15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1425" y="2571750"/>
            <a:ext cx="1509550" cy="15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1"/>
          <p:cNvSpPr txBox="1"/>
          <p:nvPr/>
        </p:nvSpPr>
        <p:spPr>
          <a:xfrm>
            <a:off x="251000" y="2559825"/>
            <a:ext cx="18891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00">
                <a:solidFill>
                  <a:srgbClr val="2E2E2C"/>
                </a:solidFill>
              </a:rPr>
              <a:t>Manuel</a:t>
            </a:r>
            <a:endParaRPr b="1" sz="2900">
              <a:solidFill>
                <a:srgbClr val="2E2E2C"/>
              </a:solidFill>
            </a:endParaRPr>
          </a:p>
        </p:txBody>
      </p:sp>
      <p:sp>
        <p:nvSpPr>
          <p:cNvPr id="150" name="Google Shape;150;p21"/>
          <p:cNvSpPr txBox="1"/>
          <p:nvPr/>
        </p:nvSpPr>
        <p:spPr>
          <a:xfrm>
            <a:off x="3691950" y="2581425"/>
            <a:ext cx="17601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00">
                <a:solidFill>
                  <a:srgbClr val="2E2E2C"/>
                </a:solidFill>
              </a:rPr>
              <a:t>True</a:t>
            </a:r>
            <a:endParaRPr b="1" sz="2900">
              <a:solidFill>
                <a:srgbClr val="2E2E2C"/>
              </a:solidFill>
            </a:endParaRPr>
          </a:p>
        </p:txBody>
      </p:sp>
      <p:sp>
        <p:nvSpPr>
          <p:cNvPr id="151" name="Google Shape;151;p21"/>
          <p:cNvSpPr txBox="1"/>
          <p:nvPr/>
        </p:nvSpPr>
        <p:spPr>
          <a:xfrm>
            <a:off x="6689700" y="2597925"/>
            <a:ext cx="15930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00">
                <a:solidFill>
                  <a:srgbClr val="2E2E2C"/>
                </a:solidFill>
              </a:rPr>
              <a:t>25</a:t>
            </a:r>
            <a:endParaRPr b="1" sz="2900">
              <a:solidFill>
                <a:srgbClr val="2E2E2C"/>
              </a:solidFill>
            </a:endParaRPr>
          </a:p>
        </p:txBody>
      </p:sp>
      <p:sp>
        <p:nvSpPr>
          <p:cNvPr id="152" name="Google Shape;152;p21"/>
          <p:cNvSpPr txBox="1"/>
          <p:nvPr/>
        </p:nvSpPr>
        <p:spPr>
          <a:xfrm>
            <a:off x="1138100" y="2844200"/>
            <a:ext cx="18891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00">
                <a:solidFill>
                  <a:srgbClr val="2E2E2C"/>
                </a:solidFill>
              </a:rPr>
              <a:t>Edval</a:t>
            </a:r>
            <a:endParaRPr b="1" sz="2900">
              <a:solidFill>
                <a:srgbClr val="2E2E2C"/>
              </a:solidFill>
            </a:endParaRPr>
          </a:p>
        </p:txBody>
      </p:sp>
      <p:pic>
        <p:nvPicPr>
          <p:cNvPr id="153" name="Google Shape;15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1150" y="2405525"/>
            <a:ext cx="1218100" cy="121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